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3950"/>
      </w:tblGrid>
      <w:tr w:rsidR="003F0C36" w14:paraId="101CC658" w14:textId="77777777" w:rsidTr="003D475A">
        <w:trPr>
          <w:trHeight w:val="953"/>
        </w:trPr>
        <w:tc>
          <w:tcPr>
            <w:tcW w:w="13950" w:type="dxa"/>
            <w:shd w:val="clear" w:color="auto" w:fill="002060"/>
          </w:tcPr>
          <w:p w14:paraId="1B39B68C" w14:textId="7C17E452" w:rsidR="003F0C36" w:rsidRPr="003D475A" w:rsidRDefault="003F0C36" w:rsidP="003D475A">
            <w:pPr>
              <w:spacing w:before="240" w:after="120"/>
              <w:jc w:val="center"/>
              <w:rPr>
                <w:rFonts w:asciiTheme="minorHAnsi" w:hAnsiTheme="minorHAnsi" w:cstheme="minorHAnsi"/>
                <w:b/>
                <w:bCs/>
                <w:sz w:val="40"/>
                <w:szCs w:val="40"/>
              </w:rPr>
            </w:pPr>
            <w:r w:rsidRPr="003D475A">
              <w:rPr>
                <w:rFonts w:asciiTheme="minorHAnsi" w:hAnsiTheme="minorHAnsi" w:cstheme="minorHAnsi"/>
                <w:b/>
                <w:bCs/>
                <w:sz w:val="40"/>
                <w:szCs w:val="40"/>
              </w:rPr>
              <w:t xml:space="preserve">Barts Health </w:t>
            </w:r>
            <w:r w:rsidR="004B534B">
              <w:rPr>
                <w:rFonts w:asciiTheme="minorHAnsi" w:hAnsiTheme="minorHAnsi" w:cstheme="minorHAnsi"/>
                <w:b/>
                <w:bCs/>
                <w:sz w:val="40"/>
                <w:szCs w:val="40"/>
              </w:rPr>
              <w:t>R</w:t>
            </w:r>
            <w:r w:rsidRPr="003D475A">
              <w:rPr>
                <w:rFonts w:asciiTheme="minorHAnsi" w:hAnsiTheme="minorHAnsi" w:cstheme="minorHAnsi"/>
                <w:b/>
                <w:bCs/>
                <w:sz w:val="40"/>
                <w:szCs w:val="40"/>
              </w:rPr>
              <w:t>R</w:t>
            </w:r>
            <w:r w:rsidR="004B534B">
              <w:rPr>
                <w:rFonts w:asciiTheme="minorHAnsi" w:hAnsiTheme="minorHAnsi" w:cstheme="minorHAnsi"/>
                <w:b/>
                <w:bCs/>
                <w:sz w:val="40"/>
                <w:szCs w:val="40"/>
              </w:rPr>
              <w:t>D</w:t>
            </w:r>
            <w:r w:rsidRPr="003D475A">
              <w:rPr>
                <w:rFonts w:asciiTheme="minorHAnsi" w:hAnsiTheme="minorHAnsi" w:cstheme="minorHAnsi"/>
                <w:b/>
                <w:bCs/>
                <w:sz w:val="40"/>
                <w:szCs w:val="40"/>
              </w:rPr>
              <w:t>N Funding Application form</w:t>
            </w:r>
          </w:p>
        </w:tc>
      </w:tr>
    </w:tbl>
    <w:p w14:paraId="68C1B8DF" w14:textId="77777777" w:rsidR="00E93721" w:rsidRPr="009D34D3" w:rsidRDefault="00E93721" w:rsidP="00004411">
      <w:pPr>
        <w:jc w:val="both"/>
        <w:rPr>
          <w:rFonts w:asciiTheme="minorHAnsi" w:hAnsiTheme="minorHAnsi" w:cstheme="minorHAnsi"/>
          <w:b/>
          <w:bCs/>
        </w:rPr>
      </w:pPr>
    </w:p>
    <w:p w14:paraId="1B2B3737" w14:textId="7126818E" w:rsidR="00004411" w:rsidRPr="003D475A" w:rsidRDefault="00004411" w:rsidP="785141FD">
      <w:pPr>
        <w:jc w:val="both"/>
        <w:rPr>
          <w:rFonts w:asciiTheme="minorHAnsi" w:hAnsiTheme="minorHAnsi" w:cstheme="minorHAnsi"/>
          <w:sz w:val="22"/>
          <w:szCs w:val="22"/>
        </w:rPr>
      </w:pPr>
      <w:r w:rsidRPr="003D475A">
        <w:rPr>
          <w:rFonts w:asciiTheme="minorHAnsi" w:hAnsiTheme="minorHAnsi" w:cstheme="minorHAnsi"/>
          <w:sz w:val="22"/>
          <w:szCs w:val="22"/>
        </w:rPr>
        <w:t>Please complete this form and submit to</w:t>
      </w:r>
      <w:r w:rsidR="0947A3B8" w:rsidRPr="003D475A">
        <w:rPr>
          <w:rFonts w:asciiTheme="minorHAnsi" w:hAnsiTheme="minorHAnsi" w:cstheme="minorHAnsi"/>
          <w:sz w:val="22"/>
          <w:szCs w:val="22"/>
        </w:rPr>
        <w:t xml:space="preserve"> </w:t>
      </w:r>
      <w:hyperlink r:id="rId11" w:history="1">
        <w:r w:rsidR="00F00784" w:rsidRPr="003D475A">
          <w:rPr>
            <w:rStyle w:val="Hyperlink"/>
            <w:rFonts w:asciiTheme="minorHAnsi" w:hAnsiTheme="minorHAnsi" w:cstheme="minorHAnsi"/>
            <w:sz w:val="22"/>
            <w:szCs w:val="22"/>
          </w:rPr>
          <w:t>bartshealth.crnsupport@nhs.net</w:t>
        </w:r>
      </w:hyperlink>
      <w:r w:rsidR="00F00784" w:rsidRPr="003D475A">
        <w:rPr>
          <w:rFonts w:asciiTheme="minorHAnsi" w:hAnsiTheme="minorHAnsi" w:cstheme="minorHAnsi"/>
          <w:sz w:val="22"/>
          <w:szCs w:val="22"/>
        </w:rPr>
        <w:t xml:space="preserve"> </w:t>
      </w:r>
      <w:r w:rsidRPr="003D475A">
        <w:rPr>
          <w:rFonts w:asciiTheme="minorHAnsi" w:hAnsiTheme="minorHAnsi" w:cstheme="minorHAnsi"/>
          <w:sz w:val="22"/>
          <w:szCs w:val="22"/>
        </w:rPr>
        <w:t>at least a week prior to the next meeting of the</w:t>
      </w:r>
      <w:r w:rsidR="008C5911">
        <w:rPr>
          <w:rFonts w:asciiTheme="minorHAnsi" w:hAnsiTheme="minorHAnsi" w:cstheme="minorHAnsi"/>
          <w:sz w:val="22"/>
          <w:szCs w:val="22"/>
        </w:rPr>
        <w:t xml:space="preserve"> of the </w:t>
      </w:r>
      <w:r w:rsidR="009654E9">
        <w:rPr>
          <w:rFonts w:asciiTheme="minorHAnsi" w:hAnsiTheme="minorHAnsi" w:cstheme="minorHAnsi"/>
          <w:sz w:val="22"/>
          <w:szCs w:val="22"/>
        </w:rPr>
        <w:t xml:space="preserve">Barts Health </w:t>
      </w:r>
      <w:r w:rsidR="008A6A00">
        <w:rPr>
          <w:rFonts w:asciiTheme="minorHAnsi" w:hAnsiTheme="minorHAnsi" w:cstheme="minorHAnsi"/>
          <w:sz w:val="22"/>
          <w:szCs w:val="22"/>
        </w:rPr>
        <w:t xml:space="preserve">RRDN </w:t>
      </w:r>
      <w:r w:rsidR="00C920EC">
        <w:rPr>
          <w:rFonts w:asciiTheme="minorHAnsi" w:hAnsiTheme="minorHAnsi" w:cstheme="minorHAnsi"/>
          <w:sz w:val="22"/>
          <w:szCs w:val="22"/>
        </w:rPr>
        <w:t>Infrastructure oversight committee</w:t>
      </w:r>
      <w:r w:rsidR="00F00784" w:rsidRPr="003D475A">
        <w:rPr>
          <w:rFonts w:asciiTheme="minorHAnsi" w:hAnsiTheme="minorHAnsi" w:cstheme="minorHAnsi"/>
          <w:sz w:val="22"/>
          <w:szCs w:val="22"/>
        </w:rPr>
        <w:t xml:space="preserve">. </w:t>
      </w:r>
    </w:p>
    <w:p w14:paraId="6E4B7537" w14:textId="77777777" w:rsidR="00F00784" w:rsidRPr="003D475A" w:rsidRDefault="00F00784" w:rsidP="785141FD">
      <w:pPr>
        <w:jc w:val="both"/>
        <w:rPr>
          <w:rFonts w:asciiTheme="minorHAnsi" w:hAnsiTheme="minorHAnsi" w:cstheme="minorHAnsi"/>
          <w:sz w:val="22"/>
          <w:szCs w:val="22"/>
        </w:rPr>
      </w:pPr>
    </w:p>
    <w:p w14:paraId="55641AEC" w14:textId="2286F0C2" w:rsidR="00F00784" w:rsidRPr="003D475A" w:rsidRDefault="00F00784" w:rsidP="785141FD">
      <w:pPr>
        <w:jc w:val="both"/>
        <w:rPr>
          <w:rFonts w:asciiTheme="minorHAnsi" w:hAnsiTheme="minorHAnsi" w:cstheme="minorHAnsi"/>
          <w:sz w:val="22"/>
          <w:szCs w:val="22"/>
        </w:rPr>
      </w:pPr>
      <w:r w:rsidRPr="003D475A">
        <w:rPr>
          <w:rFonts w:asciiTheme="minorHAnsi" w:hAnsiTheme="minorHAnsi" w:cstheme="minorHAnsi"/>
          <w:sz w:val="22"/>
          <w:szCs w:val="22"/>
        </w:rPr>
        <w:t>Meeting</w:t>
      </w:r>
      <w:r w:rsidR="008C5911">
        <w:rPr>
          <w:rFonts w:asciiTheme="minorHAnsi" w:hAnsiTheme="minorHAnsi" w:cstheme="minorHAnsi"/>
          <w:sz w:val="22"/>
          <w:szCs w:val="22"/>
        </w:rPr>
        <w:t>s</w:t>
      </w:r>
      <w:r w:rsidRPr="003D475A">
        <w:rPr>
          <w:rFonts w:asciiTheme="minorHAnsi" w:hAnsiTheme="minorHAnsi" w:cstheme="minorHAnsi"/>
          <w:sz w:val="22"/>
          <w:szCs w:val="22"/>
        </w:rPr>
        <w:t xml:space="preserve"> will </w:t>
      </w:r>
      <w:r w:rsidR="00A15D83" w:rsidRPr="003D475A">
        <w:rPr>
          <w:rFonts w:asciiTheme="minorHAnsi" w:hAnsiTheme="minorHAnsi" w:cstheme="minorHAnsi"/>
          <w:sz w:val="22"/>
          <w:szCs w:val="22"/>
        </w:rPr>
        <w:t>be</w:t>
      </w:r>
      <w:r w:rsidRPr="003D475A">
        <w:rPr>
          <w:rFonts w:asciiTheme="minorHAnsi" w:hAnsiTheme="minorHAnsi" w:cstheme="minorHAnsi"/>
          <w:sz w:val="22"/>
          <w:szCs w:val="22"/>
        </w:rPr>
        <w:t xml:space="preserve"> held on the </w:t>
      </w:r>
      <w:r w:rsidR="008A6A00">
        <w:rPr>
          <w:rFonts w:asciiTheme="minorHAnsi" w:hAnsiTheme="minorHAnsi" w:cstheme="minorHAnsi"/>
          <w:b/>
          <w:bCs/>
          <w:sz w:val="22"/>
          <w:szCs w:val="22"/>
        </w:rPr>
        <w:t>2</w:t>
      </w:r>
      <w:r w:rsidR="008A6A00" w:rsidRPr="00DF7725">
        <w:rPr>
          <w:rFonts w:asciiTheme="minorHAnsi" w:hAnsiTheme="minorHAnsi" w:cstheme="minorHAnsi"/>
          <w:b/>
          <w:bCs/>
          <w:sz w:val="22"/>
          <w:szCs w:val="22"/>
          <w:vertAlign w:val="superscript"/>
        </w:rPr>
        <w:t>nd</w:t>
      </w:r>
      <w:r w:rsidR="008A6A00">
        <w:rPr>
          <w:rFonts w:asciiTheme="minorHAnsi" w:hAnsiTheme="minorHAnsi" w:cstheme="minorHAnsi"/>
          <w:b/>
          <w:bCs/>
          <w:sz w:val="22"/>
          <w:szCs w:val="22"/>
        </w:rPr>
        <w:t xml:space="preserve"> </w:t>
      </w:r>
      <w:r w:rsidRPr="003876B3">
        <w:rPr>
          <w:rFonts w:asciiTheme="minorHAnsi" w:hAnsiTheme="minorHAnsi" w:cstheme="minorHAnsi"/>
          <w:b/>
          <w:bCs/>
          <w:sz w:val="22"/>
          <w:szCs w:val="22"/>
        </w:rPr>
        <w:t>Monday of each month</w:t>
      </w:r>
      <w:r w:rsidR="009432A3" w:rsidRPr="003D475A">
        <w:rPr>
          <w:rFonts w:asciiTheme="minorHAnsi" w:hAnsiTheme="minorHAnsi" w:cstheme="minorHAnsi"/>
          <w:sz w:val="22"/>
          <w:szCs w:val="22"/>
        </w:rPr>
        <w:t xml:space="preserve">. </w:t>
      </w:r>
    </w:p>
    <w:p w14:paraId="6E48CD4E" w14:textId="79F90B7D" w:rsidR="004C1202" w:rsidRPr="003D475A" w:rsidRDefault="004C1202" w:rsidP="00004411">
      <w:pPr>
        <w:jc w:val="both"/>
        <w:rPr>
          <w:rFonts w:asciiTheme="minorHAnsi" w:hAnsiTheme="minorHAnsi" w:cstheme="minorHAnsi"/>
          <w:sz w:val="22"/>
          <w:szCs w:val="22"/>
        </w:rPr>
      </w:pPr>
    </w:p>
    <w:p w14:paraId="7732D88F" w14:textId="77777777" w:rsidR="007C46A1" w:rsidRDefault="004C1202" w:rsidP="00004411">
      <w:pPr>
        <w:jc w:val="both"/>
        <w:rPr>
          <w:rFonts w:asciiTheme="minorHAnsi" w:hAnsiTheme="minorHAnsi" w:cstheme="minorHAnsi"/>
          <w:b/>
          <w:bCs/>
          <w:sz w:val="22"/>
          <w:szCs w:val="22"/>
        </w:rPr>
      </w:pPr>
      <w:r w:rsidRPr="003D475A">
        <w:rPr>
          <w:rFonts w:asciiTheme="minorHAnsi" w:hAnsiTheme="minorHAnsi" w:cstheme="minorHAnsi"/>
          <w:b/>
          <w:bCs/>
          <w:sz w:val="22"/>
          <w:szCs w:val="22"/>
          <w:u w:val="single"/>
        </w:rPr>
        <w:t>Please  note</w:t>
      </w:r>
      <w:r w:rsidRPr="003D475A">
        <w:rPr>
          <w:rFonts w:asciiTheme="minorHAnsi" w:hAnsiTheme="minorHAnsi" w:cstheme="minorHAnsi"/>
          <w:b/>
          <w:bCs/>
          <w:sz w:val="22"/>
          <w:szCs w:val="22"/>
        </w:rPr>
        <w:t xml:space="preserve"> </w:t>
      </w:r>
      <w:r w:rsidR="003876B3">
        <w:rPr>
          <w:rFonts w:asciiTheme="minorHAnsi" w:hAnsiTheme="minorHAnsi" w:cstheme="minorHAnsi"/>
          <w:b/>
          <w:bCs/>
          <w:sz w:val="22"/>
          <w:szCs w:val="22"/>
        </w:rPr>
        <w:t xml:space="preserve"> </w:t>
      </w:r>
    </w:p>
    <w:p w14:paraId="37EF6906" w14:textId="4A5C9943" w:rsidR="007C46A1" w:rsidRPr="00B901E1" w:rsidRDefault="00030565" w:rsidP="007C46A1">
      <w:pPr>
        <w:pStyle w:val="ListParagraph"/>
        <w:numPr>
          <w:ilvl w:val="0"/>
          <w:numId w:val="1"/>
        </w:numPr>
        <w:jc w:val="both"/>
        <w:rPr>
          <w:rFonts w:asciiTheme="minorHAnsi" w:hAnsiTheme="minorHAnsi" w:cstheme="minorHAnsi"/>
          <w:b/>
          <w:bCs/>
          <w:sz w:val="22"/>
          <w:szCs w:val="22"/>
        </w:rPr>
      </w:pPr>
      <w:r>
        <w:rPr>
          <w:rFonts w:asciiTheme="minorHAnsi" w:hAnsiTheme="minorHAnsi" w:cstheme="minorHAnsi"/>
          <w:b/>
          <w:bCs/>
          <w:sz w:val="22"/>
          <w:szCs w:val="22"/>
        </w:rPr>
        <w:t xml:space="preserve">Barts Health </w:t>
      </w:r>
      <w:r w:rsidR="00C012BB">
        <w:rPr>
          <w:rFonts w:asciiTheme="minorHAnsi" w:hAnsiTheme="minorHAnsi" w:cstheme="minorHAnsi"/>
          <w:b/>
          <w:bCs/>
          <w:sz w:val="22"/>
          <w:szCs w:val="22"/>
        </w:rPr>
        <w:t xml:space="preserve">will likely receive a year on year reduction in RRDN funding to support delivery of the NIHR Portfolio. </w:t>
      </w:r>
    </w:p>
    <w:p w14:paraId="4B913CB3" w14:textId="77777777" w:rsidR="000F552A" w:rsidRPr="000F552A" w:rsidRDefault="000F552A" w:rsidP="000F552A">
      <w:pPr>
        <w:pStyle w:val="ListParagraph"/>
        <w:numPr>
          <w:ilvl w:val="0"/>
          <w:numId w:val="1"/>
        </w:numPr>
        <w:rPr>
          <w:rFonts w:ascii="Times New Roman" w:hAnsi="Times New Roman"/>
        </w:rPr>
      </w:pPr>
      <w:hyperlink r:id="rId12" w:history="1">
        <w:r>
          <w:rPr>
            <w:rStyle w:val="Hyperlink"/>
          </w:rPr>
          <w:t>RRDN Funding request</w:t>
        </w:r>
      </w:hyperlink>
    </w:p>
    <w:p w14:paraId="01548BA3" w14:textId="77777777" w:rsidR="00E93721" w:rsidRPr="003D475A" w:rsidRDefault="00E93721" w:rsidP="00004411">
      <w:pPr>
        <w:jc w:val="both"/>
        <w:rPr>
          <w:rFonts w:asciiTheme="minorHAnsi" w:hAnsiTheme="minorHAnsi" w:cstheme="minorHAnsi"/>
          <w:sz w:val="22"/>
          <w:szCs w:val="22"/>
        </w:rPr>
      </w:pPr>
    </w:p>
    <w:tbl>
      <w:tblPr>
        <w:tblW w:w="13884" w:type="dxa"/>
        <w:tblBorders>
          <w:top w:val="outset" w:sz="6" w:space="0" w:color="auto"/>
          <w:left w:val="outset" w:sz="6" w:space="0" w:color="auto"/>
          <w:bottom w:val="outset" w:sz="6" w:space="0" w:color="auto"/>
          <w:right w:val="outset" w:sz="6" w:space="0" w:color="auto"/>
        </w:tblBorders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7222"/>
        <w:gridCol w:w="6662"/>
      </w:tblGrid>
      <w:tr w:rsidR="00004411" w:rsidRPr="003D475A" w14:paraId="0B5A893B" w14:textId="77777777" w:rsidTr="002022BA">
        <w:trPr>
          <w:trHeight w:val="398"/>
        </w:trPr>
        <w:tc>
          <w:tcPr>
            <w:tcW w:w="7222" w:type="dxa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hideMark/>
          </w:tcPr>
          <w:p w14:paraId="77B7A8EA" w14:textId="77777777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Fonts w:asciiTheme="minorHAnsi" w:hAnsiTheme="minorHAnsi" w:cstheme="minorHAnsi"/>
                <w:color w:val="FFFFFF"/>
              </w:rPr>
              <w:t>Name of Applicant </w:t>
            </w:r>
          </w:p>
        </w:tc>
        <w:tc>
          <w:tcPr>
            <w:tcW w:w="6662" w:type="dxa"/>
            <w:tcBorders>
              <w:top w:val="single" w:sz="6" w:space="0" w:color="000000" w:themeColor="text1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hideMark/>
          </w:tcPr>
          <w:p w14:paraId="5BD812EA" w14:textId="23D77E98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</w:p>
        </w:tc>
      </w:tr>
      <w:tr w:rsidR="00004411" w:rsidRPr="003D475A" w14:paraId="362B42FE" w14:textId="77777777" w:rsidTr="002022BA">
        <w:trPr>
          <w:trHeight w:val="406"/>
        </w:trPr>
        <w:tc>
          <w:tcPr>
            <w:tcW w:w="7222" w:type="dxa"/>
            <w:tcBorders>
              <w:top w:val="nil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hideMark/>
          </w:tcPr>
          <w:p w14:paraId="2B4F5754" w14:textId="77777777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Fonts w:asciiTheme="minorHAnsi" w:hAnsiTheme="minorHAnsi" w:cstheme="minorHAnsi"/>
                <w:color w:val="FFFFFF"/>
              </w:rPr>
              <w:t>Position </w:t>
            </w:r>
          </w:p>
        </w:tc>
        <w:tc>
          <w:tcPr>
            <w:tcW w:w="6662" w:type="dxa"/>
            <w:tcBorders>
              <w:top w:val="nil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hideMark/>
          </w:tcPr>
          <w:p w14:paraId="1DD60284" w14:textId="1D205168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</w:p>
        </w:tc>
      </w:tr>
      <w:tr w:rsidR="00004411" w:rsidRPr="003D475A" w14:paraId="2D61EB73" w14:textId="77777777" w:rsidTr="002022BA">
        <w:trPr>
          <w:trHeight w:val="409"/>
        </w:trPr>
        <w:tc>
          <w:tcPr>
            <w:tcW w:w="7222" w:type="dxa"/>
            <w:tcBorders>
              <w:top w:val="nil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</w:tcPr>
          <w:p w14:paraId="218F8F3B" w14:textId="25E8B430" w:rsidR="00004411" w:rsidRDefault="008A6A00" w:rsidP="003D475A">
            <w:pPr>
              <w:ind w:right="139"/>
              <w:jc w:val="both"/>
              <w:textAlignment w:val="baseline"/>
              <w:rPr>
                <w:rFonts w:asciiTheme="minorHAnsi" w:hAnsiTheme="minorHAnsi" w:cstheme="minorHAnsi"/>
                <w:color w:val="FFFFFF"/>
              </w:rPr>
            </w:pPr>
            <w:r>
              <w:rPr>
                <w:rFonts w:asciiTheme="minorHAnsi" w:hAnsiTheme="minorHAnsi" w:cstheme="minorHAnsi"/>
                <w:color w:val="FFFFFF"/>
              </w:rPr>
              <w:t>N</w:t>
            </w:r>
            <w:commentRangeStart w:id="0"/>
            <w:commentRangeStart w:id="1"/>
            <w:r w:rsidR="00C70680" w:rsidRPr="003D475A">
              <w:rPr>
                <w:rFonts w:asciiTheme="minorHAnsi" w:hAnsiTheme="minorHAnsi" w:cstheme="minorHAnsi"/>
                <w:color w:val="FFFFFF"/>
              </w:rPr>
              <w:t xml:space="preserve">ew post </w:t>
            </w:r>
            <w:r w:rsidR="00223D28" w:rsidRPr="003D475A">
              <w:rPr>
                <w:rFonts w:asciiTheme="minorHAnsi" w:hAnsiTheme="minorHAnsi" w:cstheme="minorHAnsi"/>
                <w:color w:val="FFFFFF"/>
              </w:rPr>
              <w:t xml:space="preserve">or </w:t>
            </w:r>
            <w:r w:rsidR="00004411" w:rsidRPr="003D475A">
              <w:rPr>
                <w:rFonts w:asciiTheme="minorHAnsi" w:hAnsiTheme="minorHAnsi" w:cstheme="minorHAnsi"/>
                <w:color w:val="FFFFFF"/>
              </w:rPr>
              <w:t xml:space="preserve">Replacement </w:t>
            </w:r>
            <w:r w:rsidR="00223D28" w:rsidRPr="003D475A">
              <w:rPr>
                <w:rFonts w:asciiTheme="minorHAnsi" w:hAnsiTheme="minorHAnsi" w:cstheme="minorHAnsi"/>
                <w:color w:val="FFFFFF"/>
              </w:rPr>
              <w:t>(provide details)</w:t>
            </w:r>
            <w:commentRangeEnd w:id="0"/>
            <w:r w:rsidR="00B213D8">
              <w:rPr>
                <w:rStyle w:val="CommentReference"/>
                <w:rFonts w:asciiTheme="minorHAnsi" w:hAnsiTheme="minorHAnsi" w:cstheme="minorHAnsi"/>
                <w:color w:val="FFFFFF"/>
                <w:sz w:val="24"/>
                <w:szCs w:val="24"/>
              </w:rPr>
              <w:commentReference w:id="0"/>
            </w:r>
            <w:commentRangeEnd w:id="1"/>
            <w:r>
              <w:rPr>
                <w:rStyle w:val="CommentReference"/>
                <w:rFonts w:asciiTheme="minorHAnsi" w:hAnsiTheme="minorHAnsi" w:cstheme="minorHAnsi"/>
                <w:color w:val="FFFFFF"/>
                <w:sz w:val="24"/>
                <w:szCs w:val="24"/>
              </w:rPr>
              <w:commentReference w:id="1"/>
            </w:r>
          </w:p>
          <w:p w14:paraId="34B5D73A" w14:textId="120BAF91" w:rsidR="008A6A00" w:rsidRPr="003D475A" w:rsidRDefault="008A6A00" w:rsidP="2414313F">
            <w:pPr>
              <w:ind w:right="139"/>
              <w:jc w:val="both"/>
              <w:textAlignment w:val="baseline"/>
              <w:rPr>
                <w:rFonts w:asciiTheme="minorHAnsi" w:hAnsiTheme="minorHAnsi" w:cstheme="minorBidi"/>
                <w:color w:val="FFFFFF"/>
              </w:rPr>
            </w:pPr>
            <w:r w:rsidRPr="2414313F">
              <w:rPr>
                <w:rFonts w:asciiTheme="minorHAnsi" w:hAnsiTheme="minorHAnsi" w:cstheme="minorBidi"/>
                <w:color w:val="FFFFFF" w:themeColor="background1"/>
              </w:rPr>
              <w:t xml:space="preserve">For maternity leave – please </w:t>
            </w:r>
            <w:r w:rsidR="15C35CA7" w:rsidRPr="2414313F">
              <w:rPr>
                <w:rFonts w:asciiTheme="minorHAnsi" w:hAnsiTheme="minorHAnsi" w:cstheme="minorBidi"/>
                <w:color w:val="FFFFFF" w:themeColor="background1"/>
              </w:rPr>
              <w:t>specify</w:t>
            </w:r>
            <w:r w:rsidRPr="2414313F">
              <w:rPr>
                <w:rFonts w:asciiTheme="minorHAnsi" w:hAnsiTheme="minorHAnsi" w:cstheme="minorBidi"/>
                <w:color w:val="FFFFFF" w:themeColor="background1"/>
              </w:rPr>
              <w:t xml:space="preserve"> if replacement +/- maternity costs </w:t>
            </w:r>
          </w:p>
        </w:tc>
        <w:tc>
          <w:tcPr>
            <w:tcW w:w="6662" w:type="dxa"/>
            <w:tcBorders>
              <w:top w:val="nil"/>
              <w:left w:val="nil"/>
              <w:bottom w:val="single" w:sz="6" w:space="0" w:color="000000" w:themeColor="text1"/>
              <w:right w:val="single" w:sz="6" w:space="0" w:color="000000" w:themeColor="text1"/>
            </w:tcBorders>
          </w:tcPr>
          <w:p w14:paraId="3F0E9474" w14:textId="5D4C049E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</w:p>
        </w:tc>
      </w:tr>
      <w:tr w:rsidR="00004411" w:rsidRPr="003D475A" w14:paraId="01467BF3" w14:textId="77777777" w:rsidTr="002022BA">
        <w:trPr>
          <w:trHeight w:val="416"/>
        </w:trPr>
        <w:tc>
          <w:tcPr>
            <w:tcW w:w="7222" w:type="dxa"/>
            <w:tcBorders>
              <w:top w:val="nil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hideMark/>
          </w:tcPr>
          <w:p w14:paraId="2092754B" w14:textId="77777777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Fonts w:asciiTheme="minorHAnsi" w:hAnsiTheme="minorHAnsi" w:cstheme="minorHAnsi"/>
                <w:color w:val="FFFFFF"/>
              </w:rPr>
              <w:t>Email Address </w:t>
            </w:r>
          </w:p>
        </w:tc>
        <w:tc>
          <w:tcPr>
            <w:tcW w:w="6662" w:type="dxa"/>
            <w:tcBorders>
              <w:top w:val="nil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hideMark/>
          </w:tcPr>
          <w:p w14:paraId="2DAA81E8" w14:textId="77777777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Fonts w:asciiTheme="minorHAnsi" w:hAnsiTheme="minorHAnsi" w:cstheme="minorHAnsi"/>
              </w:rPr>
              <w:t>  </w:t>
            </w:r>
          </w:p>
        </w:tc>
      </w:tr>
      <w:tr w:rsidR="00004411" w:rsidRPr="003D475A" w14:paraId="7F9258EF" w14:textId="77777777" w:rsidTr="002022BA">
        <w:trPr>
          <w:trHeight w:val="408"/>
        </w:trPr>
        <w:tc>
          <w:tcPr>
            <w:tcW w:w="7222" w:type="dxa"/>
            <w:tcBorders>
              <w:top w:val="nil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hideMark/>
          </w:tcPr>
          <w:p w14:paraId="080DC484" w14:textId="72E59E4B" w:rsidR="00004411" w:rsidRPr="003D475A" w:rsidRDefault="0027449B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  <w:color w:val="FFFFFF"/>
              </w:rPr>
              <w:t>Hospital s</w:t>
            </w:r>
            <w:r w:rsidR="00004411" w:rsidRPr="003D475A">
              <w:rPr>
                <w:rFonts w:asciiTheme="minorHAnsi" w:hAnsiTheme="minorHAnsi" w:cstheme="minorHAnsi"/>
                <w:color w:val="FFFFFF"/>
              </w:rPr>
              <w:t>ite</w:t>
            </w:r>
            <w:r>
              <w:rPr>
                <w:rFonts w:asciiTheme="minorHAnsi" w:hAnsiTheme="minorHAnsi" w:cstheme="minorHAnsi"/>
                <w:color w:val="FFFFFF"/>
              </w:rPr>
              <w:t>s across which the requested post will support</w:t>
            </w:r>
          </w:p>
        </w:tc>
        <w:tc>
          <w:tcPr>
            <w:tcW w:w="6662" w:type="dxa"/>
            <w:tcBorders>
              <w:top w:val="nil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hideMark/>
          </w:tcPr>
          <w:p w14:paraId="1338A804" w14:textId="77777777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Fonts w:asciiTheme="minorHAnsi" w:hAnsiTheme="minorHAnsi" w:cstheme="minorHAnsi"/>
              </w:rPr>
              <w:t>  </w:t>
            </w:r>
          </w:p>
        </w:tc>
      </w:tr>
      <w:tr w:rsidR="004C1202" w:rsidRPr="003D475A" w14:paraId="6E65F1E2" w14:textId="77777777" w:rsidTr="002022BA">
        <w:trPr>
          <w:trHeight w:val="414"/>
        </w:trPr>
        <w:tc>
          <w:tcPr>
            <w:tcW w:w="7222" w:type="dxa"/>
            <w:tcBorders>
              <w:top w:val="nil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</w:tcPr>
          <w:p w14:paraId="3841809F" w14:textId="642D781B" w:rsidR="004C1202" w:rsidRPr="003D475A" w:rsidRDefault="004C1202">
            <w:pPr>
              <w:jc w:val="both"/>
              <w:textAlignment w:val="baseline"/>
              <w:rPr>
                <w:rFonts w:asciiTheme="minorHAnsi" w:hAnsiTheme="minorHAnsi" w:cstheme="minorHAnsi"/>
                <w:color w:val="FFFFFF"/>
              </w:rPr>
            </w:pPr>
            <w:r w:rsidRPr="003D475A">
              <w:rPr>
                <w:rFonts w:asciiTheme="minorHAnsi" w:hAnsiTheme="minorHAnsi" w:cstheme="minorHAnsi"/>
                <w:color w:val="FFFFFF"/>
              </w:rPr>
              <w:t>Speciality</w:t>
            </w:r>
          </w:p>
        </w:tc>
        <w:tc>
          <w:tcPr>
            <w:tcW w:w="6662" w:type="dxa"/>
            <w:tcBorders>
              <w:top w:val="nil"/>
              <w:left w:val="nil"/>
              <w:bottom w:val="single" w:sz="6" w:space="0" w:color="000000" w:themeColor="text1"/>
              <w:right w:val="single" w:sz="6" w:space="0" w:color="000000" w:themeColor="text1"/>
            </w:tcBorders>
          </w:tcPr>
          <w:p w14:paraId="43F02270" w14:textId="77777777" w:rsidR="004C1202" w:rsidRPr="003D475A" w:rsidRDefault="004C1202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</w:p>
        </w:tc>
      </w:tr>
      <w:tr w:rsidR="00004411" w:rsidRPr="003D475A" w14:paraId="3F010708" w14:textId="77777777" w:rsidTr="002022BA">
        <w:trPr>
          <w:trHeight w:val="390"/>
        </w:trPr>
        <w:tc>
          <w:tcPr>
            <w:tcW w:w="7222" w:type="dxa"/>
            <w:tcBorders>
              <w:top w:val="nil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hideMark/>
          </w:tcPr>
          <w:p w14:paraId="2C6AC937" w14:textId="77777777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Fonts w:asciiTheme="minorHAnsi" w:hAnsiTheme="minorHAnsi" w:cstheme="minorHAnsi"/>
                <w:color w:val="FFFFFF"/>
              </w:rPr>
              <w:t>Date of Request </w:t>
            </w:r>
          </w:p>
        </w:tc>
        <w:tc>
          <w:tcPr>
            <w:tcW w:w="6662" w:type="dxa"/>
            <w:tcBorders>
              <w:top w:val="nil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hideMark/>
          </w:tcPr>
          <w:p w14:paraId="17B612EF" w14:textId="77777777" w:rsidR="00004411" w:rsidRPr="003D475A" w:rsidRDefault="00004411">
            <w:pPr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Fonts w:asciiTheme="minorHAnsi" w:hAnsiTheme="minorHAnsi" w:cstheme="minorHAnsi"/>
              </w:rPr>
              <w:t>  </w:t>
            </w:r>
          </w:p>
        </w:tc>
      </w:tr>
    </w:tbl>
    <w:p w14:paraId="6A72970F" w14:textId="5F2A9DC9" w:rsidR="00E93721" w:rsidRDefault="00E93721">
      <w:pPr>
        <w:spacing w:after="160" w:line="259" w:lineRule="auto"/>
        <w:rPr>
          <w:rStyle w:val="normaltextrun"/>
          <w:rFonts w:asciiTheme="minorHAnsi" w:hAnsiTheme="minorHAnsi" w:cstheme="minorHAnsi"/>
          <w:color w:val="1F3864"/>
        </w:rPr>
      </w:pPr>
      <w:r>
        <w:rPr>
          <w:rStyle w:val="normaltextrun"/>
          <w:rFonts w:asciiTheme="minorHAnsi" w:hAnsiTheme="minorHAnsi" w:cstheme="minorHAnsi"/>
          <w:color w:val="1F3864"/>
        </w:rPr>
        <w:br w:type="page"/>
      </w:r>
    </w:p>
    <w:p w14:paraId="793F3FDD" w14:textId="137389F3" w:rsidR="000735CF" w:rsidRPr="003D475A" w:rsidRDefault="00004411" w:rsidP="00004411">
      <w:pPr>
        <w:pStyle w:val="paragraph"/>
        <w:spacing w:before="0" w:beforeAutospacing="0" w:after="0" w:afterAutospacing="0"/>
        <w:jc w:val="both"/>
        <w:textAlignment w:val="baseline"/>
        <w:rPr>
          <w:rStyle w:val="eop"/>
          <w:rFonts w:asciiTheme="minorHAnsi" w:hAnsiTheme="minorHAnsi" w:cstheme="minorHAnsi"/>
          <w:color w:val="1F3864"/>
        </w:rPr>
      </w:pPr>
      <w:r w:rsidRPr="003D475A">
        <w:rPr>
          <w:rStyle w:val="normaltextrun"/>
          <w:rFonts w:asciiTheme="minorHAnsi" w:hAnsiTheme="minorHAnsi" w:cstheme="minorHAnsi"/>
          <w:color w:val="1F3864"/>
        </w:rPr>
        <w:lastRenderedPageBreak/>
        <w:t>Resource Requested</w:t>
      </w:r>
      <w:r w:rsidRPr="003D475A">
        <w:rPr>
          <w:rStyle w:val="eop"/>
          <w:rFonts w:asciiTheme="minorHAnsi" w:hAnsiTheme="minorHAnsi" w:cstheme="minorHAnsi"/>
          <w:color w:val="1F3864"/>
        </w:rPr>
        <w:t> </w:t>
      </w:r>
    </w:p>
    <w:p w14:paraId="22205BD8" w14:textId="3564DB56" w:rsidR="00004411" w:rsidRPr="003D475A" w:rsidRDefault="00004411" w:rsidP="00004411">
      <w:pPr>
        <w:pStyle w:val="paragraph"/>
        <w:spacing w:before="0" w:beforeAutospacing="0" w:after="0" w:afterAutospacing="0"/>
        <w:jc w:val="both"/>
        <w:textAlignment w:val="baseline"/>
        <w:rPr>
          <w:rFonts w:asciiTheme="minorHAnsi" w:hAnsiTheme="minorHAnsi" w:cstheme="minorHAnsi"/>
        </w:rPr>
      </w:pPr>
      <w:r w:rsidRPr="003D475A">
        <w:rPr>
          <w:rStyle w:val="eop"/>
          <w:rFonts w:asciiTheme="minorHAnsi" w:hAnsiTheme="minorHAnsi" w:cstheme="minorHAnsi"/>
          <w:color w:val="1F3864"/>
        </w:rPr>
        <w:t> </w:t>
      </w:r>
    </w:p>
    <w:tbl>
      <w:tblPr>
        <w:tblW w:w="13890" w:type="dxa"/>
        <w:tblBorders>
          <w:top w:val="outset" w:sz="6" w:space="0" w:color="auto"/>
          <w:left w:val="outset" w:sz="6" w:space="0" w:color="auto"/>
          <w:bottom w:val="outset" w:sz="6" w:space="0" w:color="auto"/>
          <w:right w:val="outset" w:sz="6" w:space="0" w:color="auto"/>
        </w:tblBorders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575"/>
        <w:gridCol w:w="2103"/>
        <w:gridCol w:w="3687"/>
        <w:gridCol w:w="2685"/>
        <w:gridCol w:w="1410"/>
        <w:gridCol w:w="1155"/>
        <w:gridCol w:w="1275"/>
      </w:tblGrid>
      <w:tr w:rsidR="00004411" w:rsidRPr="003D475A" w14:paraId="3824B60A" w14:textId="77777777" w:rsidTr="004C1202">
        <w:trPr>
          <w:trHeight w:val="675"/>
        </w:trPr>
        <w:tc>
          <w:tcPr>
            <w:tcW w:w="1575" w:type="dxa"/>
            <w:tcBorders>
              <w:top w:val="single" w:sz="6" w:space="0" w:color="000000"/>
              <w:left w:val="single" w:sz="6" w:space="0" w:color="000000"/>
              <w:bottom w:val="single" w:sz="6" w:space="0" w:color="auto"/>
              <w:right w:val="single" w:sz="6" w:space="0" w:color="000000"/>
            </w:tcBorders>
            <w:shd w:val="clear" w:color="auto" w:fill="193E72"/>
            <w:hideMark/>
          </w:tcPr>
          <w:p w14:paraId="4E70443C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  <w:color w:val="FFFFFF"/>
              </w:rPr>
              <w:t>Employing organisation</w:t>
            </w:r>
            <w:r w:rsidRPr="003D475A">
              <w:rPr>
                <w:rStyle w:val="eop"/>
                <w:rFonts w:asciiTheme="minorHAnsi" w:hAnsiTheme="minorHAnsi" w:cstheme="minorHAnsi"/>
                <w:color w:val="FFFFFF"/>
              </w:rPr>
              <w:t> </w:t>
            </w:r>
          </w:p>
        </w:tc>
        <w:tc>
          <w:tcPr>
            <w:tcW w:w="2103" w:type="dxa"/>
            <w:tcBorders>
              <w:top w:val="single" w:sz="6" w:space="0" w:color="000000"/>
              <w:left w:val="nil"/>
              <w:bottom w:val="single" w:sz="6" w:space="0" w:color="auto"/>
              <w:right w:val="nil"/>
            </w:tcBorders>
            <w:shd w:val="clear" w:color="auto" w:fill="193E72"/>
            <w:hideMark/>
          </w:tcPr>
          <w:p w14:paraId="43F698AC" w14:textId="77777777" w:rsidR="00004411" w:rsidRPr="003D475A" w:rsidRDefault="00004411" w:rsidP="004C1202">
            <w:pPr>
              <w:pStyle w:val="paragraph"/>
              <w:spacing w:before="0" w:beforeAutospacing="0" w:after="0" w:afterAutospacing="0"/>
              <w:ind w:right="288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  <w:color w:val="FFFFFF"/>
              </w:rPr>
              <w:t>Period of Support (in months)</w:t>
            </w:r>
            <w:r w:rsidRPr="003D475A">
              <w:rPr>
                <w:rStyle w:val="eop"/>
                <w:rFonts w:asciiTheme="minorHAnsi" w:hAnsiTheme="minorHAnsi" w:cstheme="minorHAnsi"/>
                <w:color w:val="FFFFFF"/>
              </w:rPr>
              <w:t> </w:t>
            </w:r>
          </w:p>
        </w:tc>
        <w:tc>
          <w:tcPr>
            <w:tcW w:w="3687" w:type="dxa"/>
            <w:tcBorders>
              <w:top w:val="single" w:sz="6" w:space="0" w:color="000000"/>
              <w:left w:val="nil"/>
              <w:bottom w:val="single" w:sz="6" w:space="0" w:color="auto"/>
              <w:right w:val="single" w:sz="6" w:space="0" w:color="000000"/>
            </w:tcBorders>
            <w:shd w:val="clear" w:color="auto" w:fill="193E72"/>
            <w:hideMark/>
          </w:tcPr>
          <w:p w14:paraId="664BE762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  <w:color w:val="FFFFFF"/>
              </w:rPr>
              <w:t>Role</w:t>
            </w:r>
            <w:r w:rsidRPr="003D475A">
              <w:rPr>
                <w:rStyle w:val="eop"/>
                <w:rFonts w:asciiTheme="minorHAnsi" w:hAnsiTheme="minorHAnsi" w:cstheme="minorHAnsi"/>
                <w:color w:val="FFFFFF"/>
              </w:rPr>
              <w:t> </w:t>
            </w:r>
          </w:p>
        </w:tc>
        <w:tc>
          <w:tcPr>
            <w:tcW w:w="2685" w:type="dxa"/>
            <w:tcBorders>
              <w:top w:val="single" w:sz="6" w:space="0" w:color="000000"/>
              <w:left w:val="nil"/>
              <w:bottom w:val="single" w:sz="6" w:space="0" w:color="auto"/>
              <w:right w:val="single" w:sz="6" w:space="0" w:color="000000"/>
            </w:tcBorders>
            <w:shd w:val="clear" w:color="auto" w:fill="193E72"/>
            <w:hideMark/>
          </w:tcPr>
          <w:p w14:paraId="093D9F4A" w14:textId="77777777" w:rsidR="00DB356B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eop"/>
                <w:color w:val="FFFFFF" w:themeColor="background1"/>
              </w:rPr>
            </w:pPr>
            <w:r w:rsidRPr="00867244">
              <w:rPr>
                <w:rStyle w:val="normaltextrun"/>
                <w:rFonts w:asciiTheme="minorHAnsi" w:hAnsiTheme="minorHAnsi" w:cstheme="minorHAnsi"/>
                <w:color w:val="FFFFFF" w:themeColor="background1"/>
              </w:rPr>
              <w:t>Name</w:t>
            </w:r>
            <w:r w:rsidR="00867244" w:rsidRPr="005445A7">
              <w:rPr>
                <w:rStyle w:val="eop"/>
                <w:color w:val="FFFFFF" w:themeColor="background1"/>
              </w:rPr>
              <w:t xml:space="preserve"> </w:t>
            </w:r>
          </w:p>
          <w:p w14:paraId="08F87FD5" w14:textId="3872052F" w:rsidR="00004411" w:rsidRPr="00996076" w:rsidRDefault="008069D2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color w:val="FFFFFF" w:themeColor="background1"/>
              </w:rPr>
            </w:pPr>
            <w:r w:rsidRPr="00DB356B">
              <w:rPr>
                <w:rStyle w:val="eop"/>
                <w:rFonts w:asciiTheme="minorHAnsi" w:hAnsiTheme="minorHAnsi" w:cstheme="minorHAnsi"/>
                <w:color w:val="FFFFFF" w:themeColor="background1"/>
                <w:sz w:val="20"/>
                <w:szCs w:val="20"/>
              </w:rPr>
              <w:t>(</w:t>
            </w:r>
            <w:r w:rsidR="006B3BDD" w:rsidRPr="00DB356B">
              <w:rPr>
                <w:rStyle w:val="eop"/>
                <w:rFonts w:asciiTheme="minorHAnsi" w:hAnsiTheme="minorHAnsi" w:cstheme="minorHAnsi"/>
                <w:color w:val="FFFFFF" w:themeColor="background1"/>
                <w:sz w:val="20"/>
                <w:szCs w:val="20"/>
              </w:rPr>
              <w:t>for like</w:t>
            </w:r>
            <w:r w:rsidR="00463890" w:rsidRPr="00DB356B">
              <w:rPr>
                <w:rStyle w:val="eop"/>
                <w:rFonts w:asciiTheme="minorHAnsi" w:hAnsiTheme="minorHAnsi" w:cstheme="minorHAnsi"/>
                <w:color w:val="FFFFFF" w:themeColor="background1"/>
                <w:sz w:val="20"/>
                <w:szCs w:val="20"/>
              </w:rPr>
              <w:t>-</w:t>
            </w:r>
            <w:r w:rsidR="006B3BDD" w:rsidRPr="00DB356B">
              <w:rPr>
                <w:rStyle w:val="eop"/>
                <w:rFonts w:asciiTheme="minorHAnsi" w:hAnsiTheme="minorHAnsi" w:cstheme="minorHAnsi"/>
                <w:color w:val="FFFFFF" w:themeColor="background1"/>
                <w:sz w:val="20"/>
                <w:szCs w:val="20"/>
              </w:rPr>
              <w:t>for</w:t>
            </w:r>
            <w:r w:rsidR="00463890" w:rsidRPr="00DB356B">
              <w:rPr>
                <w:rStyle w:val="eop"/>
                <w:rFonts w:asciiTheme="minorHAnsi" w:hAnsiTheme="minorHAnsi" w:cstheme="minorHAnsi"/>
                <w:color w:val="FFFFFF" w:themeColor="background1"/>
                <w:sz w:val="20"/>
                <w:szCs w:val="20"/>
              </w:rPr>
              <w:t>-</w:t>
            </w:r>
            <w:r w:rsidR="006B3BDD" w:rsidRPr="00DB356B">
              <w:rPr>
                <w:rStyle w:val="eop"/>
                <w:rFonts w:asciiTheme="minorHAnsi" w:hAnsiTheme="minorHAnsi" w:cstheme="minorHAnsi"/>
                <w:color w:val="FFFFFF" w:themeColor="background1"/>
                <w:sz w:val="20"/>
                <w:szCs w:val="20"/>
              </w:rPr>
              <w:t xml:space="preserve">like replacements - </w:t>
            </w:r>
            <w:r w:rsidRPr="00DB356B">
              <w:rPr>
                <w:rStyle w:val="eop"/>
                <w:rFonts w:asciiTheme="minorHAnsi" w:hAnsiTheme="minorHAnsi" w:cstheme="minorHAnsi"/>
                <w:color w:val="FFFFFF" w:themeColor="background1"/>
                <w:sz w:val="20"/>
                <w:szCs w:val="20"/>
              </w:rPr>
              <w:t>of person vacating the post</w:t>
            </w:r>
            <w:r w:rsidR="00996076" w:rsidRPr="00DB356B">
              <w:rPr>
                <w:rStyle w:val="eop"/>
                <w:rFonts w:asciiTheme="minorHAnsi" w:hAnsiTheme="minorHAnsi" w:cstheme="minorHAnsi"/>
                <w:color w:val="FFFFFF" w:themeColor="background1"/>
                <w:sz w:val="20"/>
                <w:szCs w:val="20"/>
              </w:rPr>
              <w:t>)</w:t>
            </w:r>
            <w:r w:rsidR="00996076" w:rsidRPr="00867244">
              <w:rPr>
                <w:rStyle w:val="eop"/>
                <w:rFonts w:asciiTheme="minorHAnsi" w:hAnsiTheme="minorHAnsi" w:cstheme="minorHAnsi"/>
                <w:color w:val="FFFFFF" w:themeColor="background1"/>
              </w:rPr>
              <w:t xml:space="preserve"> </w:t>
            </w:r>
          </w:p>
        </w:tc>
        <w:tc>
          <w:tcPr>
            <w:tcW w:w="1410" w:type="dxa"/>
            <w:tcBorders>
              <w:top w:val="single" w:sz="6" w:space="0" w:color="000000"/>
              <w:left w:val="nil"/>
              <w:bottom w:val="single" w:sz="6" w:space="0" w:color="auto"/>
              <w:right w:val="single" w:sz="6" w:space="0" w:color="000000"/>
            </w:tcBorders>
            <w:shd w:val="clear" w:color="auto" w:fill="193E72"/>
            <w:hideMark/>
          </w:tcPr>
          <w:p w14:paraId="404CD111" w14:textId="77777777" w:rsidR="00004411" w:rsidRPr="003D475A" w:rsidRDefault="00004411" w:rsidP="004C1202">
            <w:pPr>
              <w:pStyle w:val="paragraph"/>
              <w:spacing w:before="0" w:beforeAutospacing="0" w:after="0" w:afterAutospacing="0"/>
              <w:ind w:right="12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  <w:color w:val="FFFFFF"/>
              </w:rPr>
              <w:t>NHS Band / HEI Grade</w:t>
            </w:r>
            <w:r w:rsidRPr="003D475A">
              <w:rPr>
                <w:rStyle w:val="eop"/>
                <w:rFonts w:asciiTheme="minorHAnsi" w:hAnsiTheme="minorHAnsi" w:cstheme="minorHAnsi"/>
                <w:color w:val="FFFFFF"/>
              </w:rPr>
              <w:t> </w:t>
            </w:r>
          </w:p>
        </w:tc>
        <w:tc>
          <w:tcPr>
            <w:tcW w:w="1155" w:type="dxa"/>
            <w:tcBorders>
              <w:top w:val="single" w:sz="6" w:space="0" w:color="000000"/>
              <w:left w:val="nil"/>
              <w:bottom w:val="single" w:sz="6" w:space="0" w:color="auto"/>
              <w:right w:val="single" w:sz="6" w:space="0" w:color="000000"/>
            </w:tcBorders>
            <w:shd w:val="clear" w:color="auto" w:fill="193E72"/>
            <w:hideMark/>
          </w:tcPr>
          <w:p w14:paraId="5DFD45FA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  <w:color w:val="FFFFFF"/>
              </w:rPr>
              <w:t>WTE</w:t>
            </w:r>
            <w:r w:rsidRPr="003D475A">
              <w:rPr>
                <w:rStyle w:val="eop"/>
                <w:rFonts w:asciiTheme="minorHAnsi" w:hAnsiTheme="minorHAnsi" w:cstheme="minorHAnsi"/>
                <w:color w:val="FFFFFF"/>
              </w:rPr>
              <w:t> </w:t>
            </w:r>
          </w:p>
        </w:tc>
        <w:tc>
          <w:tcPr>
            <w:tcW w:w="1275" w:type="dxa"/>
            <w:tcBorders>
              <w:top w:val="single" w:sz="6" w:space="0" w:color="000000"/>
              <w:left w:val="nil"/>
              <w:bottom w:val="single" w:sz="6" w:space="0" w:color="auto"/>
              <w:right w:val="single" w:sz="6" w:space="0" w:color="000000"/>
            </w:tcBorders>
            <w:shd w:val="clear" w:color="auto" w:fill="193E72"/>
            <w:hideMark/>
          </w:tcPr>
          <w:p w14:paraId="587268A0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  <w:color w:val="FFFFFF"/>
              </w:rPr>
              <w:t>Provisional Cost (£s)</w:t>
            </w:r>
            <w:r w:rsidRPr="003D475A">
              <w:rPr>
                <w:rStyle w:val="eop"/>
                <w:rFonts w:asciiTheme="minorHAnsi" w:hAnsiTheme="minorHAnsi" w:cstheme="minorHAnsi"/>
                <w:color w:val="FFFFFF"/>
              </w:rPr>
              <w:t> </w:t>
            </w:r>
          </w:p>
        </w:tc>
      </w:tr>
      <w:tr w:rsidR="00004411" w:rsidRPr="003D475A" w14:paraId="2936E751" w14:textId="77777777" w:rsidTr="004C1202">
        <w:trPr>
          <w:trHeight w:val="450"/>
        </w:trPr>
        <w:tc>
          <w:tcPr>
            <w:tcW w:w="157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3687765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  <w:color w:val="B7B7B7"/>
              </w:rPr>
              <w:t> </w:t>
            </w:r>
          </w:p>
        </w:tc>
        <w:tc>
          <w:tcPr>
            <w:tcW w:w="210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09B94EC3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  <w:color w:val="B7B7B7"/>
              </w:rPr>
              <w:t> </w:t>
            </w:r>
          </w:p>
        </w:tc>
        <w:tc>
          <w:tcPr>
            <w:tcW w:w="3687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250F4610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  <w:color w:val="B7B7B7"/>
              </w:rPr>
              <w:t> </w:t>
            </w:r>
          </w:p>
        </w:tc>
        <w:tc>
          <w:tcPr>
            <w:tcW w:w="268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5FFA8A1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  <w:color w:val="B7B7B7"/>
              </w:rPr>
              <w:t> </w:t>
            </w:r>
          </w:p>
        </w:tc>
        <w:tc>
          <w:tcPr>
            <w:tcW w:w="141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BF51A01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  <w:color w:val="B7B7B7"/>
              </w:rPr>
              <w:t> </w:t>
            </w:r>
          </w:p>
        </w:tc>
        <w:tc>
          <w:tcPr>
            <w:tcW w:w="115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14F37953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  <w:color w:val="B7B7B7"/>
              </w:rPr>
              <w:t> </w:t>
            </w:r>
          </w:p>
        </w:tc>
        <w:tc>
          <w:tcPr>
            <w:tcW w:w="127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B821A46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  <w:color w:val="B7B7B7"/>
              </w:rPr>
              <w:t> </w:t>
            </w:r>
          </w:p>
        </w:tc>
      </w:tr>
      <w:tr w:rsidR="00004411" w:rsidRPr="003D475A" w14:paraId="7F1BCF82" w14:textId="77777777" w:rsidTr="004C1202">
        <w:trPr>
          <w:trHeight w:val="450"/>
        </w:trPr>
        <w:tc>
          <w:tcPr>
            <w:tcW w:w="157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A54D9E1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</w:rPr>
              <w:t> </w:t>
            </w:r>
            <w:r w:rsidRPr="003D475A">
              <w:rPr>
                <w:rStyle w:val="eop"/>
                <w:rFonts w:asciiTheme="minorHAnsi" w:hAnsiTheme="minorHAnsi" w:cstheme="minorHAnsi"/>
              </w:rPr>
              <w:t> </w:t>
            </w:r>
          </w:p>
        </w:tc>
        <w:tc>
          <w:tcPr>
            <w:tcW w:w="210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64376334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</w:rPr>
              <w:t> </w:t>
            </w:r>
          </w:p>
        </w:tc>
        <w:tc>
          <w:tcPr>
            <w:tcW w:w="3687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BE5B342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</w:rPr>
              <w:t> </w:t>
            </w:r>
            <w:r w:rsidRPr="003D475A">
              <w:rPr>
                <w:rStyle w:val="eop"/>
                <w:rFonts w:asciiTheme="minorHAnsi" w:hAnsiTheme="minorHAnsi" w:cstheme="minorHAnsi"/>
              </w:rPr>
              <w:t> </w:t>
            </w:r>
          </w:p>
        </w:tc>
        <w:tc>
          <w:tcPr>
            <w:tcW w:w="268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61ABDFE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</w:rPr>
              <w:t> </w:t>
            </w:r>
            <w:r w:rsidRPr="003D475A">
              <w:rPr>
                <w:rStyle w:val="eop"/>
                <w:rFonts w:asciiTheme="minorHAnsi" w:hAnsiTheme="minorHAnsi" w:cstheme="minorHAnsi"/>
              </w:rPr>
              <w:t> </w:t>
            </w:r>
          </w:p>
        </w:tc>
        <w:tc>
          <w:tcPr>
            <w:tcW w:w="141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AF7C35D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</w:rPr>
              <w:t> </w:t>
            </w:r>
            <w:r w:rsidRPr="003D475A">
              <w:rPr>
                <w:rStyle w:val="eop"/>
                <w:rFonts w:asciiTheme="minorHAnsi" w:hAnsiTheme="minorHAnsi" w:cstheme="minorHAnsi"/>
              </w:rPr>
              <w:t> </w:t>
            </w:r>
          </w:p>
        </w:tc>
        <w:tc>
          <w:tcPr>
            <w:tcW w:w="115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0E0EBE00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normaltextrun"/>
                <w:rFonts w:asciiTheme="minorHAnsi" w:hAnsiTheme="minorHAnsi" w:cstheme="minorHAnsi"/>
              </w:rPr>
              <w:t> </w:t>
            </w:r>
            <w:r w:rsidRPr="003D475A">
              <w:rPr>
                <w:rStyle w:val="eop"/>
                <w:rFonts w:asciiTheme="minorHAnsi" w:hAnsiTheme="minorHAnsi" w:cstheme="minorHAnsi"/>
              </w:rPr>
              <w:t> </w:t>
            </w:r>
          </w:p>
        </w:tc>
        <w:tc>
          <w:tcPr>
            <w:tcW w:w="127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669BB92D" w14:textId="77777777" w:rsidR="00004411" w:rsidRPr="003D475A" w:rsidRDefault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</w:rPr>
            </w:pPr>
            <w:r w:rsidRPr="003D475A">
              <w:rPr>
                <w:rStyle w:val="eop"/>
                <w:rFonts w:asciiTheme="minorHAnsi" w:hAnsiTheme="minorHAnsi" w:cstheme="minorHAnsi"/>
              </w:rPr>
              <w:t> </w:t>
            </w:r>
          </w:p>
        </w:tc>
      </w:tr>
    </w:tbl>
    <w:p w14:paraId="484374C7" w14:textId="3C92CD6D" w:rsidR="00004411" w:rsidRPr="003D475A" w:rsidRDefault="00004411" w:rsidP="00004411">
      <w:pPr>
        <w:jc w:val="both"/>
        <w:rPr>
          <w:rStyle w:val="eop"/>
          <w:rFonts w:asciiTheme="minorHAnsi" w:hAnsiTheme="minorHAnsi" w:cstheme="minorHAnsi"/>
          <w:color w:val="1F3864"/>
          <w:sz w:val="22"/>
          <w:szCs w:val="22"/>
          <w:shd w:val="clear" w:color="auto" w:fill="FFFFFF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3950"/>
      </w:tblGrid>
      <w:tr w:rsidR="001D5DE9" w:rsidRPr="003D475A" w14:paraId="1409D977" w14:textId="77777777" w:rsidTr="00BA654F">
        <w:tc>
          <w:tcPr>
            <w:tcW w:w="13950" w:type="dxa"/>
            <w:shd w:val="clear" w:color="auto" w:fill="D9E2F3" w:themeFill="accent1" w:themeFillTint="33"/>
          </w:tcPr>
          <w:p w14:paraId="4A009967" w14:textId="0D6F5DAF" w:rsidR="001D5DE9" w:rsidRPr="0027449B" w:rsidRDefault="0027449B" w:rsidP="00004411">
            <w:pPr>
              <w:jc w:val="both"/>
              <w:rPr>
                <w:rStyle w:val="eop"/>
                <w:rFonts w:asciiTheme="minorHAnsi" w:hAnsiTheme="minorHAnsi" w:cstheme="minorHAnsi"/>
                <w:color w:val="1F3864"/>
                <w:sz w:val="22"/>
                <w:szCs w:val="22"/>
                <w:shd w:val="clear" w:color="auto" w:fill="FFFFFF"/>
              </w:rPr>
            </w:pPr>
            <w:r w:rsidRPr="0027449B">
              <w:rPr>
                <w:rStyle w:val="eop"/>
                <w:rFonts w:asciiTheme="minorHAnsi" w:hAnsiTheme="minorHAnsi" w:cstheme="minorHAnsi"/>
                <w:color w:val="1F3864"/>
                <w:sz w:val="22"/>
                <w:szCs w:val="22"/>
                <w:shd w:val="clear" w:color="auto" w:fill="FFFFFF"/>
              </w:rPr>
              <w:t xml:space="preserve">Has someone been Identified for this role, or will the post need to be advertised and recruited to? Please provide details and timelines: </w:t>
            </w:r>
          </w:p>
        </w:tc>
      </w:tr>
      <w:tr w:rsidR="001D5DE9" w:rsidRPr="003D475A" w14:paraId="664E4FB1" w14:textId="77777777" w:rsidTr="001D5DE9">
        <w:tc>
          <w:tcPr>
            <w:tcW w:w="13950" w:type="dxa"/>
          </w:tcPr>
          <w:p w14:paraId="1A94C4F9" w14:textId="77777777" w:rsidR="001D5DE9" w:rsidRDefault="001D5DE9" w:rsidP="00004411">
            <w:pPr>
              <w:jc w:val="both"/>
              <w:rPr>
                <w:rStyle w:val="eop"/>
                <w:rFonts w:asciiTheme="minorHAnsi" w:hAnsiTheme="minorHAnsi" w:cstheme="minorHAnsi"/>
                <w:color w:val="1F3864"/>
                <w:sz w:val="22"/>
                <w:szCs w:val="22"/>
                <w:shd w:val="clear" w:color="auto" w:fill="FFFFFF"/>
              </w:rPr>
            </w:pPr>
          </w:p>
          <w:p w14:paraId="5804E0DB" w14:textId="77777777" w:rsidR="00760FFF" w:rsidRDefault="00760FFF" w:rsidP="00004411">
            <w:pPr>
              <w:jc w:val="both"/>
              <w:rPr>
                <w:rStyle w:val="eop"/>
                <w:color w:val="1F3864"/>
                <w:shd w:val="clear" w:color="auto" w:fill="FFFFFF"/>
              </w:rPr>
            </w:pPr>
          </w:p>
          <w:p w14:paraId="58E863ED" w14:textId="77777777" w:rsidR="00760FFF" w:rsidRPr="003D475A" w:rsidRDefault="00760FFF" w:rsidP="00004411">
            <w:pPr>
              <w:jc w:val="both"/>
              <w:rPr>
                <w:rStyle w:val="eop"/>
                <w:rFonts w:asciiTheme="minorHAnsi" w:hAnsiTheme="minorHAnsi" w:cstheme="minorHAnsi"/>
                <w:color w:val="1F3864"/>
                <w:sz w:val="22"/>
                <w:szCs w:val="22"/>
                <w:shd w:val="clear" w:color="auto" w:fill="FFFFFF"/>
              </w:rPr>
            </w:pPr>
          </w:p>
        </w:tc>
      </w:tr>
    </w:tbl>
    <w:p w14:paraId="66DFB147" w14:textId="77777777" w:rsidR="001D5DE9" w:rsidRPr="003D475A" w:rsidRDefault="001D5DE9" w:rsidP="00004411">
      <w:pPr>
        <w:jc w:val="both"/>
        <w:rPr>
          <w:rStyle w:val="eop"/>
          <w:rFonts w:asciiTheme="minorHAnsi" w:hAnsiTheme="minorHAnsi" w:cstheme="minorHAnsi"/>
          <w:color w:val="1F3864"/>
          <w:sz w:val="22"/>
          <w:szCs w:val="22"/>
          <w:shd w:val="clear" w:color="auto" w:fill="FFFFFF"/>
        </w:rPr>
      </w:pPr>
    </w:p>
    <w:p w14:paraId="1380CF87" w14:textId="2F1500A1" w:rsidR="00846F09" w:rsidRPr="00BC1D4C" w:rsidRDefault="00846F09" w:rsidP="00004411">
      <w:pPr>
        <w:pStyle w:val="paragraph"/>
        <w:spacing w:before="0" w:beforeAutospacing="0" w:after="0" w:afterAutospacing="0"/>
        <w:jc w:val="both"/>
        <w:textAlignment w:val="baseline"/>
        <w:rPr>
          <w:rStyle w:val="normaltextrun"/>
          <w:rFonts w:asciiTheme="minorHAnsi" w:hAnsiTheme="minorHAnsi" w:cstheme="minorHAnsi"/>
          <w:b/>
          <w:bCs/>
          <w:color w:val="193E72"/>
          <w:sz w:val="22"/>
          <w:szCs w:val="22"/>
        </w:rPr>
      </w:pPr>
      <w:r w:rsidRPr="00BC1D4C">
        <w:rPr>
          <w:rStyle w:val="normaltextrun"/>
          <w:rFonts w:asciiTheme="minorHAnsi" w:hAnsiTheme="minorHAnsi" w:cstheme="minorHAnsi"/>
          <w:b/>
          <w:bCs/>
          <w:color w:val="193E72"/>
          <w:sz w:val="22"/>
          <w:szCs w:val="22"/>
        </w:rPr>
        <w:t>Current team research activity summary</w:t>
      </w:r>
    </w:p>
    <w:p w14:paraId="7AB8F123" w14:textId="1E658143" w:rsidR="00BC1D4C" w:rsidRPr="003B3FAD" w:rsidRDefault="00BC1D4C" w:rsidP="00004411">
      <w:pPr>
        <w:pStyle w:val="paragraph"/>
        <w:spacing w:before="0" w:beforeAutospacing="0" w:after="0" w:afterAutospacing="0"/>
        <w:jc w:val="both"/>
        <w:textAlignment w:val="baseline"/>
        <w:rPr>
          <w:rStyle w:val="normaltextrun"/>
          <w:rFonts w:asciiTheme="minorHAnsi" w:hAnsiTheme="minorHAnsi" w:cstheme="minorHAnsi"/>
          <w:i/>
          <w:iCs/>
          <w:color w:val="538135" w:themeColor="accent6" w:themeShade="BF"/>
          <w:sz w:val="22"/>
          <w:szCs w:val="22"/>
        </w:rPr>
      </w:pPr>
      <w:r w:rsidRPr="003B3FAD">
        <w:rPr>
          <w:rStyle w:val="normaltextrun"/>
          <w:rFonts w:asciiTheme="minorHAnsi" w:hAnsiTheme="minorHAnsi" w:cstheme="minorHAnsi"/>
          <w:i/>
          <w:iCs/>
          <w:color w:val="538135" w:themeColor="accent6" w:themeShade="BF"/>
          <w:sz w:val="22"/>
          <w:szCs w:val="22"/>
        </w:rPr>
        <w:t>Please submit a team organogram alongside your application</w:t>
      </w:r>
    </w:p>
    <w:p w14:paraId="04590E6D" w14:textId="642ECCE7" w:rsidR="00713B3F" w:rsidRPr="003B3FAD" w:rsidRDefault="00713B3F" w:rsidP="00004411">
      <w:pPr>
        <w:pStyle w:val="paragraph"/>
        <w:spacing w:before="0" w:beforeAutospacing="0" w:after="0" w:afterAutospacing="0"/>
        <w:jc w:val="both"/>
        <w:textAlignment w:val="baseline"/>
        <w:rPr>
          <w:rStyle w:val="normaltextrun"/>
          <w:rFonts w:asciiTheme="minorHAnsi" w:hAnsiTheme="minorHAnsi" w:cstheme="minorHAnsi"/>
          <w:i/>
          <w:iCs/>
          <w:color w:val="538135" w:themeColor="accent6" w:themeShade="BF"/>
          <w:sz w:val="22"/>
          <w:szCs w:val="22"/>
        </w:rPr>
      </w:pPr>
      <w:r w:rsidRPr="003B3FAD">
        <w:rPr>
          <w:rStyle w:val="normaltextrun"/>
          <w:rFonts w:asciiTheme="minorHAnsi" w:hAnsiTheme="minorHAnsi" w:cstheme="minorHAnsi"/>
          <w:i/>
          <w:iCs/>
          <w:color w:val="538135" w:themeColor="accent6" w:themeShade="BF"/>
          <w:sz w:val="22"/>
          <w:szCs w:val="22"/>
        </w:rPr>
        <w:t>Please submit a JD for the requested post</w:t>
      </w:r>
    </w:p>
    <w:p w14:paraId="52C942EB" w14:textId="77777777" w:rsidR="00F95E93" w:rsidRPr="003B3FAD" w:rsidRDefault="00F95E93" w:rsidP="00004411">
      <w:pPr>
        <w:pStyle w:val="paragraph"/>
        <w:spacing w:before="0" w:beforeAutospacing="0" w:after="0" w:afterAutospacing="0"/>
        <w:jc w:val="both"/>
        <w:textAlignment w:val="baseline"/>
        <w:rPr>
          <w:rStyle w:val="normaltextrun"/>
          <w:rFonts w:asciiTheme="minorHAnsi" w:hAnsiTheme="minorHAnsi" w:cstheme="minorHAnsi"/>
          <w:b/>
          <w:bCs/>
          <w:i/>
          <w:iCs/>
          <w:color w:val="538135" w:themeColor="accent6" w:themeShade="BF"/>
          <w:sz w:val="22"/>
          <w:szCs w:val="22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6516"/>
        <w:gridCol w:w="2268"/>
        <w:gridCol w:w="1512"/>
        <w:gridCol w:w="1606"/>
        <w:gridCol w:w="2048"/>
      </w:tblGrid>
      <w:tr w:rsidR="00846F09" w14:paraId="6A3CBC67" w14:textId="77777777" w:rsidTr="00BA654F">
        <w:tc>
          <w:tcPr>
            <w:tcW w:w="6516" w:type="dxa"/>
            <w:shd w:val="clear" w:color="auto" w:fill="D9E2F3" w:themeFill="accent1" w:themeFillTint="33"/>
          </w:tcPr>
          <w:p w14:paraId="0435D9FB" w14:textId="668841BF" w:rsidR="00846F09" w:rsidRPr="00713B3F" w:rsidRDefault="00846F09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Curr</w:t>
            </w:r>
            <w:r w:rsidR="00BA499F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ent </w:t>
            </w:r>
            <w:r w:rsidR="008A6A00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R</w:t>
            </w:r>
            <w:r w:rsidR="008A6A00" w:rsidRPr="003B3FAD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RDN </w:t>
            </w:r>
            <w:r w:rsidR="00BA499F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staff support allocated to team</w:t>
            </w: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 </w:t>
            </w:r>
            <w:r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(</w:t>
            </w:r>
            <w:r w:rsidR="00713B3F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 xml:space="preserve">Role/ </w:t>
            </w:r>
            <w:r w:rsidR="00FC6585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A</w:t>
            </w:r>
            <w:r w:rsidR="00FC6585" w:rsidRPr="003B3FAD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 xml:space="preserve">fC band </w:t>
            </w:r>
            <w:r w:rsidR="00713B3F" w:rsidRPr="003B3FAD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/</w:t>
            </w:r>
            <w:r w:rsidR="00FC6585" w:rsidRPr="003B3FAD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 xml:space="preserve"> </w:t>
            </w:r>
            <w:r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WTE</w:t>
            </w:r>
            <w:r w:rsidR="00BC1D4C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)</w:t>
            </w:r>
          </w:p>
        </w:tc>
        <w:tc>
          <w:tcPr>
            <w:tcW w:w="7434" w:type="dxa"/>
            <w:gridSpan w:val="4"/>
          </w:tcPr>
          <w:p w14:paraId="6BB53DCC" w14:textId="77777777" w:rsidR="00846F09" w:rsidRPr="00713B3F" w:rsidRDefault="00846F09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  <w:p w14:paraId="20F821FD" w14:textId="77777777" w:rsidR="00875035" w:rsidRPr="00713B3F" w:rsidRDefault="00875035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</w:tc>
      </w:tr>
      <w:tr w:rsidR="00846F09" w14:paraId="7EE8D396" w14:textId="77777777" w:rsidTr="00BA654F">
        <w:tc>
          <w:tcPr>
            <w:tcW w:w="6516" w:type="dxa"/>
            <w:shd w:val="clear" w:color="auto" w:fill="D9E2F3" w:themeFill="accent1" w:themeFillTint="33"/>
          </w:tcPr>
          <w:p w14:paraId="37149EEC" w14:textId="3BAC82DE" w:rsidR="00875035" w:rsidRPr="00713B3F" w:rsidRDefault="00BC1D4C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Non-</w:t>
            </w:r>
            <w:r w:rsidR="008A6A00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R</w:t>
            </w:r>
            <w:r w:rsidR="008A6A00" w:rsidRPr="003B3FAD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RDN</w:t>
            </w: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 funded staff contribution to </w:t>
            </w:r>
            <w:r w:rsidR="008A6A00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R</w:t>
            </w:r>
            <w:r w:rsidR="008A6A00" w:rsidRPr="003B3FAD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RDN</w:t>
            </w: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 research delivery</w:t>
            </w:r>
            <w:r w:rsidR="006B616F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/wider research portfolio ie grant/PI funded)</w:t>
            </w:r>
            <w:r w:rsidR="00BA499F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 </w:t>
            </w:r>
            <w:r w:rsidR="00BA499F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(</w:t>
            </w:r>
            <w:r w:rsidR="00713B3F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 xml:space="preserve">role/ </w:t>
            </w:r>
            <w:r w:rsidR="00FC6585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A</w:t>
            </w:r>
            <w:r w:rsidR="00FC6585" w:rsidRPr="003B3FAD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 xml:space="preserve">fC Band </w:t>
            </w:r>
            <w:r w:rsidR="00713B3F" w:rsidRPr="003B3FAD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/</w:t>
            </w:r>
            <w:r w:rsidR="00FC6585" w:rsidRPr="003B3FAD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 xml:space="preserve"> </w:t>
            </w:r>
            <w:r w:rsidR="00BA499F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WTE/role) – if applicable</w:t>
            </w:r>
          </w:p>
        </w:tc>
        <w:tc>
          <w:tcPr>
            <w:tcW w:w="7434" w:type="dxa"/>
            <w:gridSpan w:val="4"/>
          </w:tcPr>
          <w:p w14:paraId="2D21A5F8" w14:textId="77777777" w:rsidR="00846F09" w:rsidRPr="00713B3F" w:rsidRDefault="00846F09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</w:tc>
      </w:tr>
      <w:tr w:rsidR="00FC6585" w14:paraId="42FB069A" w14:textId="77777777" w:rsidTr="00BA654F">
        <w:tc>
          <w:tcPr>
            <w:tcW w:w="6516" w:type="dxa"/>
            <w:shd w:val="clear" w:color="auto" w:fill="D9E2F3" w:themeFill="accent1" w:themeFillTint="33"/>
          </w:tcPr>
          <w:p w14:paraId="5EF534F6" w14:textId="730FE556" w:rsidR="00FC6585" w:rsidRPr="00713B3F" w:rsidRDefault="00FC6585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Names of PIs supported by this team</w:t>
            </w:r>
          </w:p>
        </w:tc>
        <w:tc>
          <w:tcPr>
            <w:tcW w:w="7434" w:type="dxa"/>
            <w:gridSpan w:val="4"/>
          </w:tcPr>
          <w:p w14:paraId="7FFDB44E" w14:textId="77777777" w:rsidR="00FC6585" w:rsidRPr="00713B3F" w:rsidRDefault="00FC6585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</w:tc>
      </w:tr>
      <w:tr w:rsidR="00846F09" w14:paraId="296D31E9" w14:textId="77777777" w:rsidTr="00BA654F">
        <w:tc>
          <w:tcPr>
            <w:tcW w:w="6516" w:type="dxa"/>
            <w:shd w:val="clear" w:color="auto" w:fill="D9E2F3" w:themeFill="accent1" w:themeFillTint="33"/>
          </w:tcPr>
          <w:p w14:paraId="3519BD01" w14:textId="11E8F2EE" w:rsidR="00846F09" w:rsidRPr="00713B3F" w:rsidRDefault="00846F09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Total portfolio recruitment activity in last </w:t>
            </w:r>
            <w:r w:rsidR="00DF4649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1</w:t>
            </w:r>
            <w:r w:rsidR="00DF4649" w:rsidRPr="003B3FAD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2 months</w:t>
            </w:r>
            <w:r w:rsidR="00DF4649"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 </w:t>
            </w:r>
            <w:r w:rsidR="00BA499F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(number/timeframe)</w:t>
            </w: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 </w:t>
            </w:r>
          </w:p>
          <w:p w14:paraId="450A200C" w14:textId="7BACF2DD" w:rsidR="00875035" w:rsidRPr="00713B3F" w:rsidRDefault="00875035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</w:p>
        </w:tc>
        <w:tc>
          <w:tcPr>
            <w:tcW w:w="7434" w:type="dxa"/>
            <w:gridSpan w:val="4"/>
          </w:tcPr>
          <w:p w14:paraId="307C3E42" w14:textId="77777777" w:rsidR="00846F09" w:rsidRPr="00713B3F" w:rsidRDefault="00846F09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</w:tc>
      </w:tr>
      <w:tr w:rsidR="00FC6585" w14:paraId="1F4EF639" w14:textId="02A3288E" w:rsidTr="00BA654F">
        <w:trPr>
          <w:trHeight w:val="301"/>
        </w:trPr>
        <w:tc>
          <w:tcPr>
            <w:tcW w:w="6516" w:type="dxa"/>
            <w:vMerge w:val="restart"/>
            <w:shd w:val="clear" w:color="auto" w:fill="D9E2F3" w:themeFill="accent1" w:themeFillTint="33"/>
          </w:tcPr>
          <w:p w14:paraId="4EE5266C" w14:textId="4484D850" w:rsidR="00FC6585" w:rsidRPr="00713B3F" w:rsidRDefault="00FC6585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C</w:t>
            </w:r>
            <w:r w:rsidRPr="003B3FAD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urrent Portfolio</w:t>
            </w:r>
            <w:r w:rsidRPr="00713B3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 xml:space="preserve"> </w:t>
            </w:r>
            <w:r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(</w:t>
            </w:r>
            <w:r w:rsidR="007C1359"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number of studies</w:t>
            </w:r>
            <w:r w:rsidRPr="00713B3F">
              <w:rPr>
                <w:rStyle w:val="normaltextrun"/>
                <w:rFonts w:asciiTheme="minorHAnsi" w:hAnsiTheme="minorHAnsi" w:cstheme="minorHAnsi"/>
                <w:i/>
                <w:iCs/>
                <w:color w:val="193E72"/>
                <w:sz w:val="22"/>
                <w:szCs w:val="22"/>
              </w:rPr>
              <w:t>)</w:t>
            </w:r>
          </w:p>
          <w:p w14:paraId="5D207981" w14:textId="1AF344A5" w:rsidR="00FC6585" w:rsidRPr="00713B3F" w:rsidRDefault="00FC6585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</w:p>
        </w:tc>
        <w:tc>
          <w:tcPr>
            <w:tcW w:w="2268" w:type="dxa"/>
          </w:tcPr>
          <w:p w14:paraId="41E23D1A" w14:textId="335225C6" w:rsidR="00FC6585" w:rsidRPr="00713B3F" w:rsidRDefault="00FC6585" w:rsidP="00004411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</w:tc>
        <w:tc>
          <w:tcPr>
            <w:tcW w:w="1512" w:type="dxa"/>
          </w:tcPr>
          <w:p w14:paraId="58B407A8" w14:textId="6E6E62B6" w:rsidR="00FC6585" w:rsidRPr="00713B3F" w:rsidDel="00DF4649" w:rsidRDefault="00FC6585">
            <w:pPr>
              <w:spacing w:after="160" w:line="259" w:lineRule="auto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  <w:t>S</w:t>
            </w:r>
            <w:r w:rsidRPr="003B3FAD"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  <w:t>et up</w:t>
            </w:r>
          </w:p>
        </w:tc>
        <w:tc>
          <w:tcPr>
            <w:tcW w:w="1606" w:type="dxa"/>
          </w:tcPr>
          <w:p w14:paraId="7842478E" w14:textId="7F1FFD00" w:rsidR="00FC6585" w:rsidRPr="00713B3F" w:rsidRDefault="00FC6585" w:rsidP="00004411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  <w:t>R</w:t>
            </w:r>
            <w:r w:rsidRPr="003B3FAD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ecruiting</w:t>
            </w:r>
          </w:p>
        </w:tc>
        <w:tc>
          <w:tcPr>
            <w:tcW w:w="2048" w:type="dxa"/>
          </w:tcPr>
          <w:p w14:paraId="485783E3" w14:textId="2C621710" w:rsidR="00FC6585" w:rsidRPr="00713B3F" w:rsidRDefault="00FC6585" w:rsidP="00004411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  <w:t>I</w:t>
            </w:r>
            <w:r w:rsidRPr="003B3FAD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n follow up</w:t>
            </w:r>
          </w:p>
        </w:tc>
      </w:tr>
      <w:tr w:rsidR="00FC6585" w14:paraId="5420DCE4" w14:textId="6EC47366" w:rsidTr="00BA654F">
        <w:trPr>
          <w:trHeight w:val="311"/>
        </w:trPr>
        <w:tc>
          <w:tcPr>
            <w:tcW w:w="6516" w:type="dxa"/>
            <w:vMerge/>
            <w:shd w:val="clear" w:color="auto" w:fill="D9E2F3" w:themeFill="accent1" w:themeFillTint="33"/>
          </w:tcPr>
          <w:p w14:paraId="21035457" w14:textId="77777777" w:rsidR="00FC6585" w:rsidRPr="00713B3F" w:rsidRDefault="00FC6585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</w:p>
        </w:tc>
        <w:tc>
          <w:tcPr>
            <w:tcW w:w="2268" w:type="dxa"/>
          </w:tcPr>
          <w:p w14:paraId="17C74EA5" w14:textId="0E3BBABF" w:rsidR="00FC6585" w:rsidRPr="00713B3F" w:rsidRDefault="00FC6585" w:rsidP="00004411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  <w:r w:rsidRPr="00BA654F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Non Commercial</w:t>
            </w:r>
          </w:p>
        </w:tc>
        <w:tc>
          <w:tcPr>
            <w:tcW w:w="1512" w:type="dxa"/>
          </w:tcPr>
          <w:p w14:paraId="7BC6157B" w14:textId="77777777" w:rsidR="00FC6585" w:rsidRPr="00713B3F" w:rsidRDefault="00FC6585" w:rsidP="00DF4649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</w:tc>
        <w:tc>
          <w:tcPr>
            <w:tcW w:w="1606" w:type="dxa"/>
          </w:tcPr>
          <w:p w14:paraId="06470C6D" w14:textId="663AE091" w:rsidR="00FC6585" w:rsidRPr="00713B3F" w:rsidRDefault="00FC6585" w:rsidP="00DF4649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</w:tc>
        <w:tc>
          <w:tcPr>
            <w:tcW w:w="2048" w:type="dxa"/>
          </w:tcPr>
          <w:p w14:paraId="018C138F" w14:textId="77777777" w:rsidR="00FC6585" w:rsidRPr="00713B3F" w:rsidRDefault="00FC6585" w:rsidP="00DF4649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</w:pPr>
          </w:p>
        </w:tc>
      </w:tr>
      <w:tr w:rsidR="00FC6585" w14:paraId="615719E0" w14:textId="7C1F1767" w:rsidTr="00BA654F">
        <w:trPr>
          <w:trHeight w:val="237"/>
        </w:trPr>
        <w:tc>
          <w:tcPr>
            <w:tcW w:w="6516" w:type="dxa"/>
            <w:vMerge/>
            <w:shd w:val="clear" w:color="auto" w:fill="D9E2F3" w:themeFill="accent1" w:themeFillTint="33"/>
          </w:tcPr>
          <w:p w14:paraId="4869236D" w14:textId="77777777" w:rsidR="00FC6585" w:rsidRPr="00713B3F" w:rsidRDefault="00FC6585" w:rsidP="00004411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</w:p>
        </w:tc>
        <w:tc>
          <w:tcPr>
            <w:tcW w:w="2268" w:type="dxa"/>
          </w:tcPr>
          <w:p w14:paraId="0480EED5" w14:textId="717FE8D4" w:rsidR="00FC6585" w:rsidRPr="003B3FAD" w:rsidRDefault="00FC6585" w:rsidP="00004411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  <w:r w:rsidRPr="00713B3F">
              <w:rPr>
                <w:rStyle w:val="normaltextrun"/>
                <w:rFonts w:asciiTheme="minorHAnsi" w:hAnsiTheme="minorHAnsi" w:cstheme="minorHAnsi"/>
                <w:b/>
                <w:bCs/>
                <w:color w:val="193E72"/>
                <w:sz w:val="22"/>
                <w:szCs w:val="22"/>
              </w:rPr>
              <w:t>C</w:t>
            </w:r>
            <w:r w:rsidRPr="003B3FAD"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  <w:t>ommercial</w:t>
            </w:r>
          </w:p>
        </w:tc>
        <w:tc>
          <w:tcPr>
            <w:tcW w:w="1512" w:type="dxa"/>
          </w:tcPr>
          <w:p w14:paraId="6EC9DE17" w14:textId="77777777" w:rsidR="00FC6585" w:rsidRPr="003B3FAD" w:rsidRDefault="00FC6585" w:rsidP="00004411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</w:p>
        </w:tc>
        <w:tc>
          <w:tcPr>
            <w:tcW w:w="1606" w:type="dxa"/>
          </w:tcPr>
          <w:p w14:paraId="0EFFBD30" w14:textId="38D56D2B" w:rsidR="00FC6585" w:rsidRPr="003B3FAD" w:rsidRDefault="00FC6585" w:rsidP="00004411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</w:p>
        </w:tc>
        <w:tc>
          <w:tcPr>
            <w:tcW w:w="2048" w:type="dxa"/>
          </w:tcPr>
          <w:p w14:paraId="4FD1BACF" w14:textId="77777777" w:rsidR="00FC6585" w:rsidRPr="003B3FAD" w:rsidRDefault="00FC6585" w:rsidP="00004411">
            <w:pPr>
              <w:pStyle w:val="paragraph"/>
              <w:spacing w:before="0" w:after="0"/>
              <w:jc w:val="both"/>
              <w:textAlignment w:val="baseline"/>
              <w:rPr>
                <w:rStyle w:val="normaltextrun"/>
                <w:rFonts w:asciiTheme="minorHAnsi" w:hAnsiTheme="minorHAnsi" w:cstheme="minorHAnsi"/>
                <w:color w:val="193E72"/>
                <w:sz w:val="22"/>
                <w:szCs w:val="22"/>
              </w:rPr>
            </w:pPr>
          </w:p>
        </w:tc>
      </w:tr>
    </w:tbl>
    <w:p w14:paraId="71188024" w14:textId="64450283" w:rsidR="00004411" w:rsidRDefault="00004411" w:rsidP="00004411">
      <w:pPr>
        <w:pStyle w:val="paragraph"/>
        <w:spacing w:before="0" w:beforeAutospacing="0" w:after="0" w:afterAutospacing="0"/>
        <w:jc w:val="both"/>
        <w:textAlignment w:val="baseline"/>
        <w:rPr>
          <w:rStyle w:val="eop"/>
          <w:rFonts w:asciiTheme="minorHAnsi" w:hAnsiTheme="minorHAnsi" w:cstheme="minorHAnsi"/>
          <w:color w:val="193E72"/>
          <w:sz w:val="22"/>
          <w:szCs w:val="22"/>
        </w:rPr>
      </w:pPr>
      <w:r w:rsidRPr="003D475A">
        <w:rPr>
          <w:rStyle w:val="normaltextrun"/>
          <w:rFonts w:asciiTheme="minorHAnsi" w:hAnsiTheme="minorHAnsi" w:cstheme="minorHAnsi"/>
          <w:b/>
          <w:bCs/>
          <w:color w:val="193E72"/>
          <w:sz w:val="22"/>
          <w:szCs w:val="22"/>
        </w:rPr>
        <w:lastRenderedPageBreak/>
        <w:t xml:space="preserve">Current/New study/studies and what you expect recruitment to be with the </w:t>
      </w:r>
      <w:r w:rsidRPr="003D475A">
        <w:rPr>
          <w:rStyle w:val="normaltextrun"/>
          <w:rFonts w:asciiTheme="minorHAnsi" w:hAnsiTheme="minorHAnsi" w:cstheme="minorHAnsi"/>
          <w:b/>
          <w:bCs/>
          <w:color w:val="193E72"/>
          <w:sz w:val="22"/>
          <w:szCs w:val="22"/>
          <w:u w:val="single"/>
        </w:rPr>
        <w:t>current</w:t>
      </w:r>
      <w:r w:rsidRPr="003D475A">
        <w:rPr>
          <w:rStyle w:val="normaltextrun"/>
          <w:rFonts w:asciiTheme="minorHAnsi" w:hAnsiTheme="minorHAnsi" w:cstheme="minorHAnsi"/>
          <w:b/>
          <w:bCs/>
          <w:color w:val="193E72"/>
          <w:sz w:val="22"/>
          <w:szCs w:val="22"/>
        </w:rPr>
        <w:t xml:space="preserve"> staff </w:t>
      </w:r>
      <w:r w:rsidRPr="003D475A">
        <w:rPr>
          <w:rStyle w:val="normaltextrun"/>
          <w:rFonts w:asciiTheme="minorHAnsi" w:hAnsiTheme="minorHAnsi" w:cstheme="minorHAnsi"/>
          <w:b/>
          <w:bCs/>
          <w:i/>
          <w:iCs/>
          <w:color w:val="193E72"/>
          <w:sz w:val="22"/>
          <w:szCs w:val="22"/>
        </w:rPr>
        <w:t>only</w:t>
      </w:r>
      <w:r w:rsidRPr="003D475A">
        <w:rPr>
          <w:rStyle w:val="normaltextrun"/>
          <w:rFonts w:asciiTheme="minorHAnsi" w:hAnsiTheme="minorHAnsi" w:cstheme="minorHAnsi"/>
          <w:b/>
          <w:bCs/>
          <w:color w:val="193E72"/>
          <w:sz w:val="22"/>
          <w:szCs w:val="22"/>
        </w:rPr>
        <w:t xml:space="preserve"> and with the </w:t>
      </w:r>
      <w:r w:rsidRPr="003D475A">
        <w:rPr>
          <w:rStyle w:val="normaltextrun"/>
          <w:rFonts w:asciiTheme="minorHAnsi" w:hAnsiTheme="minorHAnsi" w:cstheme="minorHAnsi"/>
          <w:b/>
          <w:bCs/>
          <w:color w:val="193E72"/>
          <w:sz w:val="22"/>
          <w:szCs w:val="22"/>
          <w:u w:val="single"/>
        </w:rPr>
        <w:t>new</w:t>
      </w:r>
      <w:r w:rsidRPr="003D475A">
        <w:rPr>
          <w:rStyle w:val="normaltextrun"/>
          <w:rFonts w:asciiTheme="minorHAnsi" w:hAnsiTheme="minorHAnsi" w:cstheme="minorHAnsi"/>
          <w:b/>
          <w:bCs/>
          <w:color w:val="193E72"/>
          <w:sz w:val="22"/>
          <w:szCs w:val="22"/>
        </w:rPr>
        <w:t xml:space="preserve"> staff, if funded.</w:t>
      </w:r>
      <w:r w:rsidRPr="003D475A">
        <w:rPr>
          <w:rStyle w:val="eop"/>
          <w:rFonts w:asciiTheme="minorHAnsi" w:hAnsiTheme="minorHAnsi" w:cstheme="minorHAnsi"/>
          <w:color w:val="193E72"/>
          <w:sz w:val="22"/>
          <w:szCs w:val="22"/>
        </w:rPr>
        <w:t> </w:t>
      </w:r>
      <w:r w:rsidR="00713C58">
        <w:rPr>
          <w:rStyle w:val="eop"/>
          <w:rFonts w:asciiTheme="minorHAnsi" w:hAnsiTheme="minorHAnsi" w:cstheme="minorHAnsi"/>
          <w:color w:val="193E72"/>
          <w:sz w:val="22"/>
          <w:szCs w:val="22"/>
        </w:rPr>
        <w:t xml:space="preserve"> (please add additional rows if required)</w:t>
      </w:r>
      <w:r w:rsidR="00F95E93">
        <w:rPr>
          <w:rStyle w:val="eop"/>
          <w:rFonts w:asciiTheme="minorHAnsi" w:hAnsiTheme="minorHAnsi" w:cstheme="minorHAnsi"/>
          <w:color w:val="193E72"/>
          <w:sz w:val="22"/>
          <w:szCs w:val="22"/>
        </w:rPr>
        <w:t xml:space="preserve"> Completion notes below:</w:t>
      </w:r>
    </w:p>
    <w:p w14:paraId="16CBB143" w14:textId="777065AB" w:rsidR="00BC1D4C" w:rsidRPr="0046104F" w:rsidRDefault="00BC1D4C" w:rsidP="002E7552">
      <w:pPr>
        <w:pStyle w:val="paragraph"/>
        <w:numPr>
          <w:ilvl w:val="0"/>
          <w:numId w:val="2"/>
        </w:numPr>
        <w:spacing w:before="0" w:beforeAutospacing="0" w:after="0" w:afterAutospacing="0"/>
        <w:jc w:val="both"/>
        <w:textAlignment w:val="baseline"/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</w:pPr>
      <w:r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Planned recruitment is the anticipated recruitment over the next </w:t>
      </w:r>
      <w:r w:rsidR="00DF4649"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12 months </w:t>
      </w:r>
      <w:r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>(</w:t>
      </w:r>
      <w:r w:rsidR="00F95E93"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>i.e.</w:t>
      </w:r>
      <w:r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 3 per month)</w:t>
      </w:r>
      <w:r w:rsidR="00BA499F"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. For like for like replacements, please complete with </w:t>
      </w:r>
      <w:r w:rsidR="00267588"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>figures if the replacement is not approved</w:t>
      </w:r>
      <w:r w:rsidR="00BA499F"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. Impact of not having this post replaced to be explained in supporting information below – i.e. reduced recruitment across XX studies. </w:t>
      </w:r>
    </w:p>
    <w:p w14:paraId="2FB9B743" w14:textId="10FF9C47" w:rsidR="00BC1D4C" w:rsidRPr="0046104F" w:rsidRDefault="00BC1D4C" w:rsidP="002E7552">
      <w:pPr>
        <w:pStyle w:val="paragraph"/>
        <w:numPr>
          <w:ilvl w:val="0"/>
          <w:numId w:val="2"/>
        </w:numPr>
        <w:spacing w:before="0" w:beforeAutospacing="0" w:after="0" w:afterAutospacing="0"/>
        <w:jc w:val="both"/>
        <w:textAlignment w:val="baseline"/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</w:pPr>
      <w:r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Recruitment </w:t>
      </w:r>
      <w:r w:rsidR="00267588"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>if request is approved.</w:t>
      </w:r>
      <w:r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 If planned recruitment is 3 per month – this may increase to </w:t>
      </w:r>
      <w:r w:rsidR="00713B3F"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5 </w:t>
      </w:r>
      <w:r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per month </w:t>
      </w:r>
      <w:r w:rsidR="00267588" w:rsidRPr="0046104F">
        <w:rPr>
          <w:rStyle w:val="eop"/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>if request is approved</w:t>
      </w:r>
    </w:p>
    <w:p w14:paraId="138F3D0A" w14:textId="4AD1E715" w:rsidR="00F95E93" w:rsidRPr="0046104F" w:rsidRDefault="00BA499F" w:rsidP="002E7552">
      <w:pPr>
        <w:pStyle w:val="paragraph"/>
        <w:numPr>
          <w:ilvl w:val="0"/>
          <w:numId w:val="2"/>
        </w:numPr>
        <w:spacing w:before="0" w:beforeAutospacing="0" w:after="0" w:afterAutospacing="0"/>
        <w:jc w:val="both"/>
        <w:textAlignment w:val="baseline"/>
        <w:rPr>
          <w:rFonts w:asciiTheme="minorHAnsi" w:hAnsiTheme="minorHAnsi" w:cstheme="minorHAnsi"/>
          <w:i/>
          <w:iCs/>
          <w:color w:val="4472C4" w:themeColor="accent1"/>
          <w:sz w:val="22"/>
          <w:szCs w:val="22"/>
        </w:rPr>
      </w:pPr>
      <w:r w:rsidRPr="0046104F">
        <w:rPr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>If including closed studies within this list – please provide a justification and follow up requirements in the supporting information below</w:t>
      </w:r>
    </w:p>
    <w:p w14:paraId="3651AB91" w14:textId="26DFF73C" w:rsidR="00F95E93" w:rsidRPr="0046104F" w:rsidRDefault="00F95E93" w:rsidP="00F95E93">
      <w:pPr>
        <w:pStyle w:val="paragraph"/>
        <w:numPr>
          <w:ilvl w:val="0"/>
          <w:numId w:val="2"/>
        </w:numPr>
        <w:spacing w:before="0" w:beforeAutospacing="0" w:after="0" w:afterAutospacing="0"/>
        <w:jc w:val="both"/>
        <w:textAlignment w:val="baseline"/>
        <w:rPr>
          <w:rFonts w:asciiTheme="minorHAnsi" w:hAnsiTheme="minorHAnsi" w:cstheme="minorHAnsi"/>
          <w:i/>
          <w:iCs/>
          <w:color w:val="4472C4" w:themeColor="accent1"/>
          <w:sz w:val="22"/>
          <w:szCs w:val="22"/>
        </w:rPr>
      </w:pPr>
      <w:r w:rsidRPr="0046104F">
        <w:rPr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 If only including a selection of your teams portfolio – please add a comment to justify why and include a summary of the distribution of work in the team across the portfolio within the supporting information. </w:t>
      </w:r>
    </w:p>
    <w:p w14:paraId="357308FA" w14:textId="2C69FE3C" w:rsidR="00FE3049" w:rsidRPr="0046104F" w:rsidRDefault="00FE3049" w:rsidP="002E7552">
      <w:pPr>
        <w:pStyle w:val="paragraph"/>
        <w:numPr>
          <w:ilvl w:val="0"/>
          <w:numId w:val="2"/>
        </w:numPr>
        <w:spacing w:before="0" w:beforeAutospacing="0" w:after="0" w:afterAutospacing="0"/>
        <w:jc w:val="both"/>
        <w:textAlignment w:val="baseline"/>
        <w:rPr>
          <w:rFonts w:asciiTheme="minorHAnsi" w:hAnsiTheme="minorHAnsi" w:cstheme="minorHAnsi"/>
          <w:i/>
          <w:iCs/>
          <w:color w:val="4472C4" w:themeColor="accent1"/>
          <w:sz w:val="22"/>
          <w:szCs w:val="22"/>
        </w:rPr>
      </w:pPr>
      <w:r w:rsidRPr="0046104F">
        <w:rPr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Please ensure recruitment information on EDGE is up to date and reflects the figures reported below. </w:t>
      </w:r>
    </w:p>
    <w:p w14:paraId="558AD6EA" w14:textId="565BF7B8" w:rsidR="00C81018" w:rsidRPr="0046104F" w:rsidRDefault="00C81018" w:rsidP="002E7552">
      <w:pPr>
        <w:pStyle w:val="paragraph"/>
        <w:numPr>
          <w:ilvl w:val="0"/>
          <w:numId w:val="2"/>
        </w:numPr>
        <w:spacing w:before="0" w:beforeAutospacing="0" w:after="0" w:afterAutospacing="0"/>
        <w:jc w:val="both"/>
        <w:textAlignment w:val="baseline"/>
        <w:rPr>
          <w:rFonts w:asciiTheme="minorHAnsi" w:hAnsiTheme="minorHAnsi" w:cstheme="minorHAnsi"/>
          <w:i/>
          <w:iCs/>
          <w:color w:val="4472C4" w:themeColor="accent1"/>
          <w:sz w:val="22"/>
          <w:szCs w:val="22"/>
        </w:rPr>
      </w:pPr>
      <w:r w:rsidRPr="0046104F">
        <w:rPr>
          <w:rFonts w:asciiTheme="minorHAnsi" w:hAnsiTheme="minorHAnsi" w:cstheme="minorHAnsi"/>
          <w:i/>
          <w:iCs/>
          <w:color w:val="4472C4" w:themeColor="accent1"/>
          <w:sz w:val="22"/>
          <w:szCs w:val="22"/>
        </w:rPr>
        <w:t xml:space="preserve">If you need support in producing this list please provide a list of PIs and we can help generate the data. </w:t>
      </w:r>
    </w:p>
    <w:p w14:paraId="5DC6F3BD" w14:textId="77777777" w:rsidR="00F95E93" w:rsidRPr="002E7552" w:rsidRDefault="00F95E93" w:rsidP="00004411">
      <w:pPr>
        <w:pStyle w:val="paragraph"/>
        <w:spacing w:before="0" w:beforeAutospacing="0" w:after="0" w:afterAutospacing="0"/>
        <w:jc w:val="both"/>
        <w:textAlignment w:val="baseline"/>
        <w:rPr>
          <w:rFonts w:asciiTheme="minorHAnsi" w:hAnsiTheme="minorHAnsi" w:cstheme="minorHAnsi"/>
          <w:i/>
          <w:iCs/>
          <w:sz w:val="22"/>
          <w:szCs w:val="22"/>
        </w:rPr>
      </w:pPr>
    </w:p>
    <w:tbl>
      <w:tblPr>
        <w:tblW w:w="14460" w:type="dxa"/>
        <w:tblInd w:w="-434" w:type="dxa"/>
        <w:tblBorders>
          <w:top w:val="outset" w:sz="6" w:space="0" w:color="auto"/>
          <w:left w:val="outset" w:sz="6" w:space="0" w:color="auto"/>
          <w:bottom w:val="outset" w:sz="6" w:space="0" w:color="auto"/>
          <w:right w:val="outset" w:sz="6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756"/>
        <w:gridCol w:w="1363"/>
        <w:gridCol w:w="1701"/>
        <w:gridCol w:w="992"/>
        <w:gridCol w:w="1134"/>
        <w:gridCol w:w="1134"/>
        <w:gridCol w:w="1276"/>
        <w:gridCol w:w="850"/>
        <w:gridCol w:w="1276"/>
        <w:gridCol w:w="1843"/>
        <w:gridCol w:w="2135"/>
        <w:tblGridChange w:id="2">
          <w:tblGrid>
            <w:gridCol w:w="434"/>
            <w:gridCol w:w="322"/>
            <w:gridCol w:w="38"/>
            <w:gridCol w:w="360"/>
            <w:gridCol w:w="360"/>
            <w:gridCol w:w="360"/>
            <w:gridCol w:w="245"/>
            <w:gridCol w:w="115"/>
            <w:gridCol w:w="360"/>
            <w:gridCol w:w="360"/>
            <w:gridCol w:w="360"/>
            <w:gridCol w:w="360"/>
            <w:gridCol w:w="146"/>
            <w:gridCol w:w="214"/>
            <w:gridCol w:w="360"/>
            <w:gridCol w:w="418"/>
            <w:gridCol w:w="1134"/>
            <w:gridCol w:w="1134"/>
            <w:gridCol w:w="1276"/>
            <w:gridCol w:w="850"/>
            <w:gridCol w:w="1276"/>
            <w:gridCol w:w="1843"/>
            <w:gridCol w:w="2135"/>
          </w:tblGrid>
        </w:tblGridChange>
      </w:tblGrid>
      <w:tr w:rsidR="00C81018" w:rsidRPr="00C81018" w14:paraId="2659E464" w14:textId="77777777" w:rsidTr="3CD7D505">
        <w:trPr>
          <w:trHeight w:val="1115"/>
        </w:trPr>
        <w:tc>
          <w:tcPr>
            <w:tcW w:w="756" w:type="dxa"/>
            <w:vMerge w:val="restart"/>
            <w:tcBorders>
              <w:top w:val="single" w:sz="6" w:space="0" w:color="000000" w:themeColor="text1"/>
              <w:left w:val="single" w:sz="6" w:space="0" w:color="000000" w:themeColor="text1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vAlign w:val="center"/>
            <w:hideMark/>
          </w:tcPr>
          <w:p w14:paraId="0C0E2919" w14:textId="0A2D6644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IRAS No.</w:t>
            </w:r>
          </w:p>
        </w:tc>
        <w:tc>
          <w:tcPr>
            <w:tcW w:w="1363" w:type="dxa"/>
            <w:vMerge w:val="restart"/>
            <w:tcBorders>
              <w:top w:val="single" w:sz="6" w:space="0" w:color="000000" w:themeColor="text1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vAlign w:val="center"/>
            <w:hideMark/>
          </w:tcPr>
          <w:p w14:paraId="164B6E1D" w14:textId="757B9E52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Short S</w:t>
            </w:r>
            <w:r w:rsidRPr="00ED2335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tudy Title</w:t>
            </w:r>
          </w:p>
        </w:tc>
        <w:tc>
          <w:tcPr>
            <w:tcW w:w="1701" w:type="dxa"/>
            <w:vMerge w:val="restart"/>
            <w:tcBorders>
              <w:top w:val="single" w:sz="6" w:space="0" w:color="000000" w:themeColor="text1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vAlign w:val="center"/>
            <w:hideMark/>
          </w:tcPr>
          <w:p w14:paraId="66CC13B1" w14:textId="74214107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PI Name</w:t>
            </w:r>
          </w:p>
        </w:tc>
        <w:tc>
          <w:tcPr>
            <w:tcW w:w="992" w:type="dxa"/>
            <w:vMerge w:val="restart"/>
            <w:tcBorders>
              <w:top w:val="single" w:sz="6" w:space="0" w:color="000000" w:themeColor="text1"/>
              <w:left w:val="nil"/>
              <w:right w:val="nil"/>
            </w:tcBorders>
            <w:shd w:val="clear" w:color="auto" w:fill="193E72"/>
            <w:vAlign w:val="center"/>
          </w:tcPr>
          <w:p w14:paraId="5C07D7FF" w14:textId="5CA3FC60" w:rsidR="00267588" w:rsidRPr="00C81018" w:rsidRDefault="00267588" w:rsidP="00AC6296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</w:pPr>
            <w:r w:rsidRPr="00ED2335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sponsor</w:t>
            </w:r>
            <w:r w:rsidR="00C81018" w:rsidRPr="00ED2335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 xml:space="preserve"> type</w:t>
            </w:r>
          </w:p>
        </w:tc>
        <w:tc>
          <w:tcPr>
            <w:tcW w:w="1134" w:type="dxa"/>
            <w:vMerge w:val="restart"/>
            <w:tcBorders>
              <w:top w:val="single" w:sz="6" w:space="0" w:color="000000" w:themeColor="text1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vAlign w:val="center"/>
            <w:hideMark/>
          </w:tcPr>
          <w:p w14:paraId="3E1C603E" w14:textId="1A15D036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ED2335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RR</w:t>
            </w:r>
            <w:r w:rsidRPr="00ED2335"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  <w:t>D</w:t>
            </w:r>
            <w:r w:rsidRPr="00ED2335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 xml:space="preserve">N </w:t>
            </w: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Specialty</w:t>
            </w:r>
          </w:p>
        </w:tc>
        <w:tc>
          <w:tcPr>
            <w:tcW w:w="1134" w:type="dxa"/>
            <w:vMerge w:val="restart"/>
            <w:tcBorders>
              <w:top w:val="single" w:sz="6" w:space="0" w:color="000000" w:themeColor="text1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vAlign w:val="center"/>
          </w:tcPr>
          <w:p w14:paraId="3903B3B4" w14:textId="4E2B14E3" w:rsidR="00267588" w:rsidRPr="00C81018" w:rsidRDefault="00C8101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Design type</w:t>
            </w:r>
          </w:p>
        </w:tc>
        <w:tc>
          <w:tcPr>
            <w:tcW w:w="1276" w:type="dxa"/>
            <w:vMerge w:val="restart"/>
            <w:tcBorders>
              <w:top w:val="single" w:sz="6" w:space="0" w:color="000000" w:themeColor="text1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vAlign w:val="center"/>
            <w:hideMark/>
          </w:tcPr>
          <w:p w14:paraId="5E11CEFD" w14:textId="4B89DC90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Recruitment</w:t>
            </w:r>
          </w:p>
          <w:p w14:paraId="6C3EAE80" w14:textId="02DF665E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Closure Date</w:t>
            </w:r>
          </w:p>
        </w:tc>
        <w:tc>
          <w:tcPr>
            <w:tcW w:w="850" w:type="dxa"/>
            <w:vMerge w:val="restart"/>
            <w:tcBorders>
              <w:top w:val="single" w:sz="6" w:space="0" w:color="000000" w:themeColor="text1"/>
              <w:left w:val="nil"/>
              <w:right w:val="single" w:sz="6" w:space="0" w:color="000000" w:themeColor="text1"/>
            </w:tcBorders>
            <w:shd w:val="clear" w:color="auto" w:fill="193E72"/>
            <w:hideMark/>
          </w:tcPr>
          <w:p w14:paraId="213056E0" w14:textId="5FA6BEFE" w:rsidR="00267588" w:rsidRPr="00C81018" w:rsidRDefault="00267588" w:rsidP="00ED2335">
            <w:pPr>
              <w:pStyle w:val="paragraph"/>
              <w:spacing w:before="360" w:beforeAutospacing="0" w:after="0" w:afterAutospacing="0"/>
              <w:ind w:right="258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23A6B400" w14:textId="11250F31" w:rsidR="00267588" w:rsidRPr="00C81018" w:rsidRDefault="00267588" w:rsidP="00ED2335">
            <w:pPr>
              <w:pStyle w:val="paragraph"/>
              <w:spacing w:before="36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  <w:t>Site target</w:t>
            </w:r>
          </w:p>
        </w:tc>
        <w:tc>
          <w:tcPr>
            <w:tcW w:w="1276" w:type="dxa"/>
            <w:vMerge w:val="restart"/>
            <w:tcBorders>
              <w:top w:val="single" w:sz="6" w:space="0" w:color="000000" w:themeColor="text1"/>
              <w:left w:val="nil"/>
              <w:right w:val="single" w:sz="6" w:space="0" w:color="000000" w:themeColor="text1"/>
            </w:tcBorders>
            <w:shd w:val="clear" w:color="auto" w:fill="193E72"/>
          </w:tcPr>
          <w:p w14:paraId="5957C7C7" w14:textId="77777777" w:rsidR="007C1359" w:rsidRPr="00C81018" w:rsidRDefault="007C1359" w:rsidP="007C1359">
            <w:pPr>
              <w:pStyle w:val="paragraph"/>
              <w:spacing w:before="360" w:beforeAutospacing="0" w:after="0" w:afterAutospacing="0"/>
              <w:jc w:val="center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</w:pPr>
          </w:p>
          <w:p w14:paraId="3FA19B2C" w14:textId="63F5CCAB" w:rsidR="00267588" w:rsidRPr="00C81018" w:rsidRDefault="00267588" w:rsidP="00ED2335">
            <w:pPr>
              <w:pStyle w:val="paragraph"/>
              <w:spacing w:before="36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  <w:t>Current recruitment</w:t>
            </w:r>
          </w:p>
        </w:tc>
        <w:tc>
          <w:tcPr>
            <w:tcW w:w="1843" w:type="dxa"/>
            <w:tcBorders>
              <w:top w:val="single" w:sz="6" w:space="0" w:color="000000" w:themeColor="text1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</w:tcPr>
          <w:p w14:paraId="3BB96899" w14:textId="605408ED" w:rsidR="00267588" w:rsidRPr="00C81018" w:rsidRDefault="00267588" w:rsidP="00004411">
            <w:pPr>
              <w:pStyle w:val="paragraph"/>
              <w:spacing w:before="0" w:beforeAutospacing="0" w:after="0" w:afterAutospacing="0"/>
              <w:ind w:right="258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Recruitment in next 12 months with </w:t>
            </w: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  <w:u w:val="single"/>
              </w:rPr>
              <w:t>CURRENT</w:t>
            </w: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 xml:space="preserve"> resource </w:t>
            </w:r>
            <w:r w:rsidRPr="00ED2335">
              <w:rPr>
                <w:rStyle w:val="normaltextrun"/>
                <w:rFonts w:asciiTheme="minorHAnsi" w:hAnsiTheme="minorHAnsi" w:cstheme="minorHAnsi"/>
                <w:b/>
                <w:bCs/>
                <w:color w:val="FFFFFF"/>
                <w:sz w:val="22"/>
                <w:szCs w:val="22"/>
              </w:rPr>
              <w:t>(ie if request is not approved)</w:t>
            </w:r>
          </w:p>
        </w:tc>
        <w:tc>
          <w:tcPr>
            <w:tcW w:w="2135" w:type="dxa"/>
            <w:tcBorders>
              <w:top w:val="single" w:sz="6" w:space="0" w:color="000000" w:themeColor="text1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shd w:val="clear" w:color="auto" w:fill="193E72"/>
            <w:hideMark/>
          </w:tcPr>
          <w:p w14:paraId="52EE9869" w14:textId="432CB221" w:rsidR="00267588" w:rsidRPr="00C81018" w:rsidRDefault="00267588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color w:val="FFFF00"/>
                <w:sz w:val="22"/>
                <w:szCs w:val="22"/>
              </w:rPr>
              <w:t>Recruitment in next 12 months if request is approved</w:t>
            </w:r>
          </w:p>
        </w:tc>
      </w:tr>
      <w:tr w:rsidR="00C90993" w:rsidRPr="00C81018" w14:paraId="4BDC9CEE" w14:textId="77777777" w:rsidTr="3CD7D505">
        <w:trPr>
          <w:trHeight w:val="739"/>
        </w:trPr>
        <w:tc>
          <w:tcPr>
            <w:tcW w:w="756" w:type="dxa"/>
            <w:vMerge/>
            <w:vAlign w:val="center"/>
            <w:hideMark/>
          </w:tcPr>
          <w:p w14:paraId="619B878C" w14:textId="77777777" w:rsidR="00267588" w:rsidRPr="00C81018" w:rsidRDefault="00267588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1363" w:type="dxa"/>
            <w:vMerge/>
            <w:vAlign w:val="center"/>
            <w:hideMark/>
          </w:tcPr>
          <w:p w14:paraId="26AC010B" w14:textId="77777777" w:rsidR="00267588" w:rsidRPr="00C81018" w:rsidRDefault="00267588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1701" w:type="dxa"/>
            <w:vMerge/>
            <w:vAlign w:val="center"/>
            <w:hideMark/>
          </w:tcPr>
          <w:p w14:paraId="2FB0CE27" w14:textId="77777777" w:rsidR="00267588" w:rsidRPr="00C81018" w:rsidRDefault="00267588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992" w:type="dxa"/>
            <w:vMerge/>
          </w:tcPr>
          <w:p w14:paraId="3D9803A5" w14:textId="77777777" w:rsidR="00267588" w:rsidRPr="00C81018" w:rsidRDefault="00267588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1134" w:type="dxa"/>
            <w:vMerge/>
            <w:vAlign w:val="center"/>
            <w:hideMark/>
          </w:tcPr>
          <w:p w14:paraId="2CE168C3" w14:textId="49E05134" w:rsidR="00267588" w:rsidRPr="00C81018" w:rsidRDefault="00267588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1134" w:type="dxa"/>
            <w:vMerge/>
            <w:vAlign w:val="center"/>
            <w:hideMark/>
          </w:tcPr>
          <w:p w14:paraId="5E7CDC53" w14:textId="77777777" w:rsidR="00267588" w:rsidRPr="00C81018" w:rsidRDefault="00267588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1276" w:type="dxa"/>
            <w:vMerge/>
            <w:vAlign w:val="center"/>
            <w:hideMark/>
          </w:tcPr>
          <w:p w14:paraId="771D5409" w14:textId="77777777" w:rsidR="00267588" w:rsidRPr="00C81018" w:rsidRDefault="00267588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850" w:type="dxa"/>
            <w:vMerge/>
            <w:hideMark/>
          </w:tcPr>
          <w:p w14:paraId="7EDE59EB" w14:textId="0FA75338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1276" w:type="dxa"/>
            <w:vMerge/>
            <w:hideMark/>
          </w:tcPr>
          <w:p w14:paraId="2BF31E50" w14:textId="1984390F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  <w:tc>
          <w:tcPr>
            <w:tcW w:w="1843" w:type="dxa"/>
            <w:tcBorders>
              <w:top w:val="nil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hideMark/>
          </w:tcPr>
          <w:p w14:paraId="28DEBE41" w14:textId="008DB172" w:rsidR="00267588" w:rsidRPr="00C81018" w:rsidRDefault="00267588" w:rsidP="00004411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  <w:t>Planned</w:t>
            </w:r>
          </w:p>
          <w:p w14:paraId="1279DB48" w14:textId="4D3A8D69" w:rsidR="00267588" w:rsidRPr="00C81018" w:rsidRDefault="00267588" w:rsidP="00713B3F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  <w:t xml:space="preserve">Recruitment </w:t>
            </w:r>
            <w:r w:rsidRPr="00ED2335"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  <w:t>rate and number</w:t>
            </w:r>
          </w:p>
        </w:tc>
        <w:tc>
          <w:tcPr>
            <w:tcW w:w="2135" w:type="dxa"/>
            <w:tcBorders>
              <w:top w:val="nil"/>
              <w:left w:val="nil"/>
              <w:bottom w:val="single" w:sz="6" w:space="0" w:color="000000" w:themeColor="text1"/>
              <w:right w:val="single" w:sz="6" w:space="0" w:color="000000" w:themeColor="text1"/>
            </w:tcBorders>
            <w:hideMark/>
          </w:tcPr>
          <w:p w14:paraId="542BE97B" w14:textId="77777777" w:rsidR="00267588" w:rsidRPr="00C81018" w:rsidRDefault="00267588" w:rsidP="00AA33B8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  <w:t>Anticipated recruitment</w:t>
            </w:r>
          </w:p>
          <w:p w14:paraId="67DE07C2" w14:textId="3BA37F77" w:rsidR="00267588" w:rsidRPr="00C81018" w:rsidRDefault="00267588" w:rsidP="00AA33B8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ED2335">
              <w:rPr>
                <w:rStyle w:val="normaltextrun"/>
                <w:rFonts w:asciiTheme="minorHAnsi" w:hAnsiTheme="minorHAnsi" w:cstheme="minorHAnsi"/>
                <w:b/>
                <w:bCs/>
                <w:sz w:val="22"/>
                <w:szCs w:val="22"/>
              </w:rPr>
              <w:t>rate</w:t>
            </w:r>
          </w:p>
        </w:tc>
      </w:tr>
      <w:tr w:rsidR="00901001" w:rsidRPr="00C81018" w14:paraId="07935146" w14:textId="77777777" w:rsidTr="3CD7D505">
        <w:trPr>
          <w:trHeight w:val="450"/>
        </w:trPr>
        <w:tc>
          <w:tcPr>
            <w:tcW w:w="756" w:type="dxa"/>
            <w:tcBorders>
              <w:top w:val="nil"/>
              <w:left w:val="single" w:sz="6" w:space="0" w:color="000000" w:themeColor="text1"/>
              <w:bottom w:val="single" w:sz="6" w:space="0" w:color="auto"/>
              <w:right w:val="single" w:sz="6" w:space="0" w:color="000000" w:themeColor="text1"/>
            </w:tcBorders>
            <w:hideMark/>
          </w:tcPr>
          <w:p w14:paraId="697D2F2D" w14:textId="1E8D199B" w:rsidR="00583984" w:rsidRPr="00C81018" w:rsidRDefault="00583984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 XXXXXX</w:t>
            </w:r>
          </w:p>
        </w:tc>
        <w:tc>
          <w:tcPr>
            <w:tcW w:w="1363" w:type="dxa"/>
            <w:tcBorders>
              <w:top w:val="nil"/>
              <w:left w:val="nil"/>
              <w:bottom w:val="single" w:sz="6" w:space="0" w:color="auto"/>
              <w:right w:val="single" w:sz="6" w:space="0" w:color="000000" w:themeColor="text1"/>
            </w:tcBorders>
            <w:hideMark/>
          </w:tcPr>
          <w:p w14:paraId="0287AD97" w14:textId="5508746D" w:rsidR="00583984" w:rsidRPr="00C81018" w:rsidRDefault="00583984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 xml:space="preserve"> </w:t>
            </w:r>
            <w:r w:rsidRPr="00ED2335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Example</w:t>
            </w:r>
          </w:p>
        </w:tc>
        <w:tc>
          <w:tcPr>
            <w:tcW w:w="1701" w:type="dxa"/>
            <w:tcBorders>
              <w:top w:val="nil"/>
              <w:left w:val="nil"/>
              <w:bottom w:val="single" w:sz="6" w:space="0" w:color="auto"/>
              <w:right w:val="single" w:sz="4" w:space="0" w:color="auto"/>
            </w:tcBorders>
            <w:hideMark/>
          </w:tcPr>
          <w:p w14:paraId="2A1B1DF9" w14:textId="46DE5AF3" w:rsidR="00583984" w:rsidRPr="00C81018" w:rsidRDefault="00583984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XX XX</w:t>
            </w:r>
          </w:p>
        </w:tc>
        <w:sdt>
          <w:sdtPr>
            <w:rPr>
              <w:rFonts w:asciiTheme="minorHAnsi" w:hAnsiTheme="minorHAnsi" w:cstheme="minorBidi"/>
              <w:i/>
              <w:iCs/>
              <w:color w:val="A6A6A6" w:themeColor="background1" w:themeShade="A6"/>
              <w:sz w:val="22"/>
              <w:szCs w:val="22"/>
            </w:rPr>
            <w:alias w:val="study sponsor type"/>
            <w:tag w:val="study sponsor type"/>
            <w:id w:val="-356037875"/>
            <w:placeholder>
              <w:docPart w:val="0736931FC0A71643A5D74E227429D688"/>
            </w:placeholder>
            <w:showingPlcHdr/>
            <w:dropDownList>
              <w:listItem w:value="Choose an item."/>
              <w:listItem w:displayText="Commercial" w:value="Commercial"/>
              <w:listItem w:displayText="Non-Commercial" w:value="Non-Commercial"/>
            </w:dropDownList>
          </w:sdtPr>
          <w:sdtEndPr/>
          <w:sdtContent>
            <w:tc>
              <w:tcPr>
                <w:tcW w:w="992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75EDBFE" w14:textId="40EAB0DD" w:rsidR="00583984" w:rsidRPr="00C81018" w:rsidRDefault="00583984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Fonts w:asciiTheme="minorHAnsi" w:hAnsiTheme="minorHAnsi" w:cstheme="minorHAnsi"/>
                    <w:i/>
                    <w:iCs/>
                    <w:color w:val="A6A6A6" w:themeColor="background1" w:themeShade="A6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i/>
                    <w:iCs/>
                    <w:color w:val="A6A6A6" w:themeColor="background1" w:themeShade="A6"/>
                    <w:sz w:val="22"/>
                    <w:szCs w:val="22"/>
                  </w:rPr>
                  <w:t>Choose an item.</w:t>
                </w:r>
              </w:p>
            </w:tc>
          </w:sdtContent>
        </w:sdt>
        <w:sdt>
          <w:sdtPr>
            <w:rPr>
              <w:rFonts w:asciiTheme="minorHAnsi" w:hAnsiTheme="minorHAnsi" w:cstheme="minorBidi"/>
              <w:i/>
              <w:iCs/>
              <w:color w:val="A6A6A6" w:themeColor="background1" w:themeShade="A6"/>
              <w:sz w:val="22"/>
              <w:szCs w:val="22"/>
            </w:rPr>
            <w:alias w:val="RRDN Specialty"/>
            <w:tag w:val="RRDN Specialty"/>
            <w:id w:val="-1349716293"/>
            <w:placeholder>
              <w:docPart w:val="F78B3691940B4247B192AD58E2DE440C"/>
            </w:placeholder>
            <w:showingPlcHdr/>
            <w:comboBox>
              <w:listItem w:displayText="Aging" w:value="Aging"/>
              <w:listItem w:displayText="Anaesthesia, Perioperative Medicine and Pain Management" w:value="Anaesthesia, Perioperative Medicine and Pain Management"/>
              <w:listItem w:displayText="Cancer" w:value="Cancer"/>
              <w:listItem w:displayText="Cardiovascular" w:value="Cardiovascular"/>
              <w:listItem w:displayText="Children and Young People" w:value="Children and Young People"/>
              <w:listItem w:displayText="Critical Care" w:value="Critical Care"/>
              <w:listItem w:displayText="Dementias and Neurodegeneration" w:value="Dementias and Neurodegeneration"/>
              <w:listItem w:displayText="Dermatology" w:value="Dermatology"/>
              <w:listItem w:displayText="Diabetes" w:value="Diabetes"/>
              <w:listItem w:displayText="Ear, Nose and Throat" w:value="Ear, Nose and Throat"/>
              <w:listItem w:displayText="Gastroenterology" w:value="Gastroenterology"/>
              <w:listItem w:displayText="Genomics and Rare Diseases" w:value="Genomics and Rare Diseases"/>
              <w:listItem w:displayText="Haematology" w:value="Haematology"/>
              <w:listItem w:displayText="Health Services Research" w:value="Health Services Research"/>
              <w:listItem w:displayText="Hepatology" w:value="Hepatology"/>
              <w:listItem w:displayText="Imaging" w:value="Imaging"/>
              <w:listItem w:displayText="Infection" w:value="Infection"/>
              <w:listItem w:displayText="Matabolic and Endocrine" w:value="Matabolic and Endocrine"/>
              <w:listItem w:displayText="Mental Health" w:value="Mental Health"/>
              <w:listItem w:displayText="Musculoskeletal Disorders" w:value="Musculoskeletal Disorders"/>
              <w:listItem w:displayText="Neurological Disorders" w:value="Neurological Disorders"/>
              <w:listItem w:displayText="ophthalmology" w:value="ophthalmology"/>
              <w:listItem w:displayText="Oral and Dental Health" w:value="Oral and Dental Health"/>
              <w:listItem w:displayText="Primary Care" w:value="Primary Care"/>
              <w:listItem w:displayText="Public Health " w:value="Public Health "/>
              <w:listItem w:displayText="Renal" w:value="Renal"/>
              <w:listItem w:displayText="Reproductive Health" w:value="Reproductive Health"/>
              <w:listItem w:displayText="Respiratory" w:value="Respiratory"/>
              <w:listItem w:displayText="Stroke" w:value="Stroke"/>
              <w:listItem w:displayText="Surgery" w:value="Surgery"/>
              <w:listItem w:displayText="Trauma and Emergency" w:value="Trauma and Emergency"/>
              <w:listItem w:displayText="study specialty" w:value="study specialty"/>
              <w:listItem w:value="Choose an option"/>
            </w:comboBox>
          </w:sdtPr>
          <w:sdtEndPr/>
          <w:sdtContent>
            <w:tc>
              <w:tcPr>
                <w:tcW w:w="113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  <w:hideMark/>
              </w:tcPr>
              <w:p w14:paraId="6D59A210" w14:textId="5A83E63C" w:rsidR="00583984" w:rsidRPr="00C81018" w:rsidRDefault="00583984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Fonts w:asciiTheme="minorHAnsi" w:hAnsiTheme="minorHAnsi" w:cstheme="minorHAnsi"/>
                    <w:i/>
                    <w:iCs/>
                    <w:color w:val="A6A6A6" w:themeColor="background1" w:themeShade="A6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i/>
                    <w:iCs/>
                    <w:color w:val="A6A6A6" w:themeColor="background1" w:themeShade="A6"/>
                    <w:sz w:val="22"/>
                    <w:szCs w:val="22"/>
                  </w:rPr>
                  <w:t>Choose an item.</w:t>
                </w:r>
              </w:p>
            </w:tc>
          </w:sdtContent>
        </w:sdt>
        <w:tc>
          <w:tcPr>
            <w:tcW w:w="1134" w:type="dxa"/>
            <w:tcBorders>
              <w:top w:val="nil"/>
              <w:left w:val="single" w:sz="4" w:space="0" w:color="auto"/>
              <w:bottom w:val="single" w:sz="6" w:space="0" w:color="auto"/>
              <w:right w:val="single" w:sz="6" w:space="0" w:color="000000" w:themeColor="text1"/>
            </w:tcBorders>
            <w:hideMark/>
          </w:tcPr>
          <w:p w14:paraId="22AB3108" w14:textId="276C9934" w:rsidR="00583984" w:rsidRPr="00C81018" w:rsidRDefault="00A01A3F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sdt>
              <w:sdtPr>
                <w:rPr>
                  <w:rFonts w:asciiTheme="minorHAnsi" w:hAnsiTheme="minorHAnsi" w:cstheme="minorHAnsi"/>
                  <w:i/>
                  <w:iCs/>
                  <w:color w:val="A6A6A6" w:themeColor="background1" w:themeShade="A6"/>
                  <w:sz w:val="22"/>
                  <w:szCs w:val="22"/>
                </w:rPr>
                <w:alias w:val="Design Type"/>
                <w:tag w:val="Design Type"/>
                <w:id w:val="136620409"/>
                <w:placeholder>
                  <w:docPart w:val="4B36546CDDC84D26A19A4376C4218F77"/>
                </w:placeholder>
                <w:showingPlcHdr/>
                <w:dropDownList>
                  <w:listItem w:value="Choose an item."/>
                  <w:listItem w:displayText="Interventional" w:value="Interventional"/>
                  <w:listItem w:displayText="Observational" w:value="Observational"/>
                  <w:listItem w:displayText="Large Scale Interventional" w:value="Large Scale Interventional"/>
                  <w:listItem w:displayText="Large Scale Observational" w:value="Large Scale Observational"/>
                </w:dropDownList>
              </w:sdtPr>
              <w:sdtEndPr/>
              <w:sdtContent>
                <w:r w:rsidR="003C2360"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sdtContent>
            </w:sdt>
          </w:p>
        </w:tc>
        <w:tc>
          <w:tcPr>
            <w:tcW w:w="1276" w:type="dxa"/>
            <w:tcBorders>
              <w:top w:val="nil"/>
              <w:left w:val="nil"/>
              <w:bottom w:val="single" w:sz="6" w:space="0" w:color="auto"/>
              <w:right w:val="single" w:sz="6" w:space="0" w:color="000000" w:themeColor="text1"/>
            </w:tcBorders>
            <w:hideMark/>
          </w:tcPr>
          <w:p w14:paraId="1C84C511" w14:textId="5A4FD2CE" w:rsidR="00583984" w:rsidRPr="00C81018" w:rsidRDefault="00583984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Jan 202</w:t>
            </w:r>
            <w:r w:rsidR="00267588"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6</w:t>
            </w:r>
          </w:p>
        </w:tc>
        <w:tc>
          <w:tcPr>
            <w:tcW w:w="850" w:type="dxa"/>
            <w:tcBorders>
              <w:top w:val="nil"/>
              <w:left w:val="nil"/>
              <w:bottom w:val="single" w:sz="6" w:space="0" w:color="auto"/>
              <w:right w:val="single" w:sz="6" w:space="0" w:color="000000" w:themeColor="text1"/>
            </w:tcBorders>
            <w:hideMark/>
          </w:tcPr>
          <w:p w14:paraId="1B7C5D05" w14:textId="19990FB7" w:rsidR="00583984" w:rsidRPr="00C81018" w:rsidRDefault="00583984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50</w:t>
            </w:r>
          </w:p>
        </w:tc>
        <w:tc>
          <w:tcPr>
            <w:tcW w:w="1276" w:type="dxa"/>
            <w:tcBorders>
              <w:top w:val="nil"/>
              <w:left w:val="nil"/>
              <w:bottom w:val="single" w:sz="6" w:space="0" w:color="auto"/>
              <w:right w:val="single" w:sz="6" w:space="0" w:color="000000" w:themeColor="text1"/>
            </w:tcBorders>
            <w:hideMark/>
          </w:tcPr>
          <w:p w14:paraId="0D093C5F" w14:textId="322CE438" w:rsidR="00583984" w:rsidRPr="00C81018" w:rsidRDefault="00583984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10</w:t>
            </w:r>
          </w:p>
        </w:tc>
        <w:tc>
          <w:tcPr>
            <w:tcW w:w="1843" w:type="dxa"/>
            <w:tcBorders>
              <w:top w:val="nil"/>
              <w:left w:val="nil"/>
              <w:bottom w:val="single" w:sz="6" w:space="0" w:color="auto"/>
              <w:right w:val="single" w:sz="6" w:space="0" w:color="000000" w:themeColor="text1"/>
            </w:tcBorders>
            <w:hideMark/>
          </w:tcPr>
          <w:p w14:paraId="365DBACA" w14:textId="435704A0" w:rsidR="00583984" w:rsidRPr="00C81018" w:rsidRDefault="00267588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 xml:space="preserve">3 </w:t>
            </w:r>
            <w:r w:rsidR="00583984"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per month</w:t>
            </w: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 xml:space="preserve"> </w:t>
            </w:r>
            <w:r w:rsidRPr="00ED2335">
              <w:rPr>
                <w:rFonts w:asciiTheme="minorHAnsi" w:hAnsiTheme="minorHAnsi" w:cstheme="minorHAnsi"/>
                <w:color w:val="A6A6A6" w:themeColor="background1" w:themeShade="A6"/>
                <w:sz w:val="22"/>
                <w:szCs w:val="22"/>
              </w:rPr>
              <w:t>(36)</w:t>
            </w:r>
          </w:p>
        </w:tc>
        <w:tc>
          <w:tcPr>
            <w:tcW w:w="2135" w:type="dxa"/>
            <w:tcBorders>
              <w:top w:val="nil"/>
              <w:left w:val="nil"/>
              <w:bottom w:val="single" w:sz="6" w:space="0" w:color="auto"/>
              <w:right w:val="single" w:sz="6" w:space="0" w:color="000000" w:themeColor="text1"/>
            </w:tcBorders>
            <w:hideMark/>
          </w:tcPr>
          <w:p w14:paraId="44D3ACA7" w14:textId="4C234CB5" w:rsidR="00583984" w:rsidRPr="00C81018" w:rsidRDefault="00267588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</w:pP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 xml:space="preserve">5 </w:t>
            </w:r>
            <w:r w:rsidR="00583984"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>per month</w:t>
            </w:r>
            <w:r w:rsidRPr="00C81018">
              <w:rPr>
                <w:rFonts w:asciiTheme="minorHAnsi" w:hAnsiTheme="minorHAnsi" w:cstheme="minorHAnsi"/>
                <w:i/>
                <w:iCs/>
                <w:color w:val="A6A6A6" w:themeColor="background1" w:themeShade="A6"/>
                <w:sz w:val="22"/>
                <w:szCs w:val="22"/>
              </w:rPr>
              <w:t xml:space="preserve"> (6</w:t>
            </w:r>
            <w:r w:rsidRPr="00ED2335">
              <w:rPr>
                <w:rFonts w:asciiTheme="minorHAnsi" w:hAnsiTheme="minorHAnsi" w:cstheme="minorHAnsi"/>
                <w:color w:val="A6A6A6" w:themeColor="background1" w:themeShade="A6"/>
                <w:sz w:val="22"/>
                <w:szCs w:val="22"/>
              </w:rPr>
              <w:t>0)</w:t>
            </w:r>
          </w:p>
        </w:tc>
      </w:tr>
      <w:tr w:rsidR="00C81018" w:rsidRPr="00C81018" w14:paraId="7D5F967A" w14:textId="77777777" w:rsidTr="3CD7D505">
        <w:tblPrEx>
          <w:tblW w:w="14460" w:type="dxa"/>
          <w:tblInd w:w="-434" w:type="dxa"/>
          <w:tblBorders>
            <w:top w:val="outset" w:sz="6" w:space="0" w:color="auto"/>
            <w:left w:val="outset" w:sz="6" w:space="0" w:color="auto"/>
            <w:bottom w:val="outset" w:sz="6" w:space="0" w:color="auto"/>
            <w:right w:val="outset" w:sz="6" w:space="0" w:color="auto"/>
          </w:tblBorders>
          <w:tblLayout w:type="fixed"/>
          <w:tblCellMar>
            <w:left w:w="0" w:type="dxa"/>
            <w:right w:w="0" w:type="dxa"/>
          </w:tblCellMar>
          <w:tblPrExChange w:id="3" w:author="HOARE, Ginette (BARTS HEALTH NHS TRUST)" w:date="2026-02-11T13:02:00Z" w16du:dateUtc="2026-02-11T13:02:00Z">
            <w:tblPrEx>
              <w:tblW w:w="14460" w:type="dxa"/>
              <w:tblInd w:w="-434" w:type="dxa"/>
              <w:tblBorders>
                <w:top w:val="outset" w:sz="6" w:space="0" w:color="auto"/>
                <w:left w:val="outset" w:sz="6" w:space="0" w:color="auto"/>
                <w:bottom w:val="outset" w:sz="6" w:space="0" w:color="auto"/>
                <w:right w:val="outset" w:sz="6" w:space="0" w:color="auto"/>
              </w:tblBorders>
              <w:tblLayout w:type="fixed"/>
              <w:tblCellMar>
                <w:left w:w="0" w:type="dxa"/>
                <w:right w:w="0" w:type="dxa"/>
              </w:tblCellMar>
            </w:tblPrEx>
          </w:tblPrExChange>
        </w:tblPrEx>
        <w:trPr>
          <w:trHeight w:val="345"/>
          <w:trPrChange w:id="4" w:author="HOARE, Ginette (BARTS HEALTH NHS TRUST)" w:date="2026-02-11T13:02:00Z" w16du:dateUtc="2026-02-11T13:02:00Z">
            <w:trPr>
              <w:gridBefore w:val="1"/>
              <w:gridAfter w:val="0"/>
            </w:trPr>
          </w:trPrChange>
        </w:trPr>
        <w:tc>
          <w:tcPr>
            <w:tcW w:w="75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5E925E78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sz w:val="22"/>
                <w:szCs w:val="22"/>
              </w:rPr>
              <w:t> </w:t>
            </w: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36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6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03F0506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sz w:val="22"/>
                <w:szCs w:val="22"/>
              </w:rPr>
              <w:t> </w:t>
            </w: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70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7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7CB09270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sz w:val="22"/>
                <w:szCs w:val="22"/>
              </w:rPr>
              <w:t> </w:t>
            </w: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sdt>
          <w:sdtPr>
            <w:rPr>
              <w:rFonts w:asciiTheme="minorHAnsi" w:hAnsiTheme="minorHAnsi" w:cstheme="minorBidi"/>
              <w:sz w:val="22"/>
              <w:szCs w:val="22"/>
            </w:rPr>
            <w:alias w:val="study sponsor type"/>
            <w:tag w:val="study sponsor type"/>
            <w:id w:val="699589821"/>
            <w:placeholder>
              <w:docPart w:val="BA7272554198C04C8B707A1108B4DD79"/>
            </w:placeholder>
            <w:showingPlcHdr/>
            <w:dropDownList>
              <w:listItem w:value="Choose an item."/>
              <w:listItem w:displayText="Commercial" w:value="Commercial"/>
              <w:listItem w:displayText="Non-Commercial" w:value="Non-Commercial"/>
            </w:dropDownList>
          </w:sdtPr>
          <w:sdtEndPr/>
          <w:sdtContent>
            <w:tc>
              <w:tcPr>
                <w:tcW w:w="992" w:type="dxa"/>
                <w:tcBorders>
                  <w:top w:val="single" w:sz="4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tcPrChange w:id="8" w:author="HOARE, Ginette (BARTS HEALTH NHS TRUST)" w:date="2026-02-11T13:02:00Z" w16du:dateUtc="2026-02-11T13:02:00Z">
                  <w:tcPr>
                    <w:tcW w:w="0" w:type="auto"/>
                  </w:tcPr>
                </w:tcPrChange>
              </w:tcPr>
              <w:p w14:paraId="6470D0E8" w14:textId="28E9DD9F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Style w:val="normaltextrun"/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sdt>
          <w:sdtPr>
            <w:rPr>
              <w:rFonts w:asciiTheme="minorHAnsi" w:hAnsiTheme="minorHAnsi" w:cstheme="minorBidi"/>
              <w:sz w:val="22"/>
              <w:szCs w:val="22"/>
            </w:rPr>
            <w:alias w:val="CRN Specialty"/>
            <w:tag w:val="CRN Specialty"/>
            <w:id w:val="-2059694982"/>
            <w:placeholder>
              <w:docPart w:val="D3D679FC3705A447A6B13CB419DFD905"/>
            </w:placeholder>
            <w:showingPlcHdr/>
            <w:comboBox>
              <w:listItem w:displayText="Aging" w:value="Aging"/>
              <w:listItem w:displayText="Anaesthesia, Perioperative Medicine and Pain Management" w:value="Anaesthesia, Perioperative Medicine and Pain Management"/>
              <w:listItem w:displayText="Cancer" w:value="Cancer"/>
              <w:listItem w:displayText="Cardiovascular" w:value="Cardiovascular"/>
              <w:listItem w:displayText="Children and Young People" w:value="Children and Young People"/>
              <w:listItem w:displayText="Critical Care" w:value="Critical Care"/>
              <w:listItem w:displayText="Dementias and Neurodegeneration" w:value="Dementias and Neurodegeneration"/>
              <w:listItem w:displayText="Dermatology" w:value="Dermatology"/>
              <w:listItem w:displayText="Diabetes" w:value="Diabetes"/>
              <w:listItem w:displayText="Ear, Nose and Throat" w:value="Ear, Nose and Throat"/>
              <w:listItem w:displayText="Gastroenterology" w:value="Gastroenterology"/>
              <w:listItem w:displayText="Genomics and Rare Diseases" w:value="Genomics and Rare Diseases"/>
              <w:listItem w:displayText="Haematology" w:value="Haematology"/>
              <w:listItem w:displayText="Health Services Research" w:value="Health Services Research"/>
              <w:listItem w:displayText="Hepatology" w:value="Hepatology"/>
              <w:listItem w:displayText="Infection" w:value="Infection"/>
              <w:listItem w:displayText="Matabolic and Endocrine" w:value="Matabolic and Endocrine"/>
              <w:listItem w:displayText="Mental Health" w:value="Mental Health"/>
              <w:listItem w:displayText="Musculoskeletal Disorders" w:value="Musculoskeletal Disorders"/>
              <w:listItem w:displayText="Neurological Disorders" w:value="Neurological Disorders"/>
              <w:listItem w:displayText="ophthalmology" w:value="ophthalmology"/>
              <w:listItem w:displayText="Oral and Dental Health" w:value="Oral and Dental Health"/>
              <w:listItem w:displayText="Primary Care" w:value="Primary Care"/>
              <w:listItem w:displayText="Public Health " w:value="Public Health "/>
              <w:listItem w:displayText="Renal" w:value="Renal"/>
              <w:listItem w:displayText="Reproductive Health" w:value="Reproductive Health"/>
              <w:listItem w:displayText="Respiratory" w:value="Respiratory"/>
              <w:listItem w:displayText="Stroke" w:value="Stroke"/>
              <w:listItem w:displayText="Surgery" w:value="Surgery"/>
              <w:listItem w:displayText="Trauma and Emergency" w:value="Trauma and Emergency"/>
              <w:listItem w:displayText="study specialty" w:value="study specialty"/>
              <w:listItem w:value="Choose an option"/>
            </w:comboBox>
          </w:sdtPr>
          <w:sdtEndPr/>
          <w:sdtContent>
            <w:tc>
              <w:tcPr>
                <w:tcW w:w="1134" w:type="dxa"/>
                <w:tcBorders>
                  <w:top w:val="single" w:sz="4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hideMark/>
                <w:tcPrChange w:id="9" w:author="HOARE, Ginette (BARTS HEALTH NHS TRUST)" w:date="2026-02-11T13:02:00Z" w16du:dateUtc="2026-02-11T13:02:00Z">
                  <w:tcPr>
                    <w:tcW w:w="0" w:type="auto"/>
                    <w:gridSpan w:val="2"/>
                    <w:hideMark/>
                  </w:tcPr>
                </w:tcPrChange>
              </w:tcPr>
              <w:p w14:paraId="1CEEDC09" w14:textId="018152F2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10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127BF6CD" w14:textId="7D7A54FD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sz w:val="22"/>
                <w:szCs w:val="22"/>
              </w:rPr>
              <w:t> </w:t>
            </w: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  <w:sdt>
              <w:sdtPr>
                <w:rPr>
                  <w:rFonts w:asciiTheme="minorHAnsi" w:hAnsiTheme="minorHAnsi" w:cstheme="minorHAnsi"/>
                  <w:i/>
                  <w:iCs/>
                  <w:color w:val="A6A6A6" w:themeColor="background1" w:themeShade="A6"/>
                  <w:sz w:val="22"/>
                  <w:szCs w:val="22"/>
                </w:rPr>
                <w:alias w:val="Design Type"/>
                <w:tag w:val="Design Type"/>
                <w:id w:val="-1854872324"/>
                <w:placeholder>
                  <w:docPart w:val="21E6C3140E91468C9D4CCD1B2A5E64C0"/>
                </w:placeholder>
                <w:showingPlcHdr/>
                <w:dropDownList>
                  <w:listItem w:value="Choose an item."/>
                  <w:listItem w:displayText="Interventional" w:value="Interventional"/>
                  <w:listItem w:displayText="Observational" w:value="Observational"/>
                  <w:listItem w:displayText="Large Scale Interventional" w:value="Large Scale Interventional"/>
                  <w:listItem w:displayText="Large Scale Observational" w:value="Large Scale Observational"/>
                </w:dropDownList>
              </w:sdtPr>
              <w:sdtEndPr/>
              <w:sdtContent>
                <w:r w:rsidR="00C81018"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sdtContent>
            </w:sdt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11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8B7CC6C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normaltextrun"/>
                <w:rFonts w:asciiTheme="minorHAnsi" w:hAnsiTheme="minorHAnsi" w:cstheme="minorHAnsi"/>
                <w:sz w:val="22"/>
                <w:szCs w:val="22"/>
              </w:rPr>
              <w:t> </w:t>
            </w: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85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12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09B2A0F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13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4BA95C30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84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14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3B427601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21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15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7FB5D2A9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</w:tr>
      <w:tr w:rsidR="00C81018" w:rsidRPr="00C81018" w14:paraId="756A92F8" w14:textId="77777777" w:rsidTr="3CD7D505">
        <w:tblPrEx>
          <w:tblW w:w="14460" w:type="dxa"/>
          <w:tblInd w:w="-434" w:type="dxa"/>
          <w:tblBorders>
            <w:top w:val="outset" w:sz="6" w:space="0" w:color="auto"/>
            <w:left w:val="outset" w:sz="6" w:space="0" w:color="auto"/>
            <w:bottom w:val="outset" w:sz="6" w:space="0" w:color="auto"/>
            <w:right w:val="outset" w:sz="6" w:space="0" w:color="auto"/>
          </w:tblBorders>
          <w:tblLayout w:type="fixed"/>
          <w:tblCellMar>
            <w:left w:w="0" w:type="dxa"/>
            <w:right w:w="0" w:type="dxa"/>
          </w:tblCellMar>
          <w:tblPrExChange w:id="16" w:author="HOARE, Ginette (BARTS HEALTH NHS TRUST)" w:date="2026-02-11T13:02:00Z" w16du:dateUtc="2026-02-11T13:02:00Z">
            <w:tblPrEx>
              <w:tblW w:w="14460" w:type="dxa"/>
              <w:tblInd w:w="-434" w:type="dxa"/>
              <w:tblBorders>
                <w:top w:val="outset" w:sz="6" w:space="0" w:color="auto"/>
                <w:left w:val="outset" w:sz="6" w:space="0" w:color="auto"/>
                <w:bottom w:val="outset" w:sz="6" w:space="0" w:color="auto"/>
                <w:right w:val="outset" w:sz="6" w:space="0" w:color="auto"/>
              </w:tblBorders>
              <w:tblLayout w:type="fixed"/>
              <w:tblCellMar>
                <w:left w:w="0" w:type="dxa"/>
                <w:right w:w="0" w:type="dxa"/>
              </w:tblCellMar>
            </w:tblPrEx>
          </w:tblPrExChange>
        </w:tblPrEx>
        <w:trPr>
          <w:trHeight w:val="345"/>
          <w:trPrChange w:id="17" w:author="HOARE, Ginette (BARTS HEALTH NHS TRUST)" w:date="2026-02-11T13:02:00Z" w16du:dateUtc="2026-02-11T13:02:00Z">
            <w:trPr>
              <w:gridBefore w:val="1"/>
              <w:gridAfter w:val="0"/>
            </w:trPr>
          </w:trPrChange>
        </w:trPr>
        <w:tc>
          <w:tcPr>
            <w:tcW w:w="75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18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571CB48A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36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19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0346F378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70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20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53F6F432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sdt>
          <w:sdtPr>
            <w:rPr>
              <w:rFonts w:asciiTheme="minorHAnsi" w:hAnsiTheme="minorHAnsi" w:cstheme="minorBidi"/>
              <w:sz w:val="22"/>
              <w:szCs w:val="22"/>
            </w:rPr>
            <w:alias w:val="study sponsor type"/>
            <w:tag w:val="study sponsor type"/>
            <w:id w:val="1735356366"/>
            <w:placeholder>
              <w:docPart w:val="7A5BE45BEFCC5E41A5F69E74C5A4AB45"/>
            </w:placeholder>
            <w:showingPlcHdr/>
            <w:dropDownList>
              <w:listItem w:value="Choose an item."/>
              <w:listItem w:displayText="Commercial" w:value="Commercial"/>
              <w:listItem w:displayText="Non-Commercial" w:value="Non-Commercial"/>
            </w:dropDownList>
          </w:sdtPr>
          <w:sdtEndPr/>
          <w:sdtContent>
            <w:tc>
              <w:tcPr>
                <w:tcW w:w="992" w:type="dxa"/>
                <w:tcBorders>
                  <w:top w:val="single" w:sz="6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tcPrChange w:id="21" w:author="HOARE, Ginette (BARTS HEALTH NHS TRUST)" w:date="2026-02-11T13:02:00Z" w16du:dateUtc="2026-02-11T13:02:00Z">
                  <w:tcPr>
                    <w:tcW w:w="0" w:type="auto"/>
                  </w:tcPr>
                </w:tcPrChange>
              </w:tcPr>
              <w:p w14:paraId="41FC1978" w14:textId="242D53A9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Style w:val="eop"/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sdt>
          <w:sdtPr>
            <w:rPr>
              <w:rFonts w:asciiTheme="minorHAnsi" w:hAnsiTheme="minorHAnsi" w:cstheme="minorBidi"/>
              <w:sz w:val="22"/>
              <w:szCs w:val="22"/>
            </w:rPr>
            <w:alias w:val="CRN Specialty"/>
            <w:tag w:val="CRN Specialty"/>
            <w:id w:val="-1689053428"/>
            <w:placeholder>
              <w:docPart w:val="EEDD9BBC6170B9438E981633FF7E627F"/>
            </w:placeholder>
            <w:showingPlcHdr/>
            <w:comboBox>
              <w:listItem w:displayText="Aging" w:value="Aging"/>
              <w:listItem w:displayText="Anaesthesia, Perioperative Medicine and Pain Management" w:value="Anaesthesia, Perioperative Medicine and Pain Management"/>
              <w:listItem w:displayText="Cancer" w:value="Cancer"/>
              <w:listItem w:displayText="Cardiovascular" w:value="Cardiovascular"/>
              <w:listItem w:displayText="Children and Young People" w:value="Children and Young People"/>
              <w:listItem w:displayText="Critical Care" w:value="Critical Care"/>
              <w:listItem w:displayText="Dementias and Neurodegeneration" w:value="Dementias and Neurodegeneration"/>
              <w:listItem w:displayText="Dermatology" w:value="Dermatology"/>
              <w:listItem w:displayText="Diabetes" w:value="Diabetes"/>
              <w:listItem w:displayText="Ear, Nose and Throat" w:value="Ear, Nose and Throat"/>
              <w:listItem w:displayText="Gastroenterology" w:value="Gastroenterology"/>
              <w:listItem w:displayText="Genomics and Rare Diseases" w:value="Genomics and Rare Diseases"/>
              <w:listItem w:displayText="Haematology" w:value="Haematology"/>
              <w:listItem w:displayText="Health Services Research" w:value="Health Services Research"/>
              <w:listItem w:displayText="Hepatology" w:value="Hepatology"/>
              <w:listItem w:displayText="Infection" w:value="Infection"/>
              <w:listItem w:displayText="Matabolic and Endocrine" w:value="Matabolic and Endocrine"/>
              <w:listItem w:displayText="Mental Health" w:value="Mental Health"/>
              <w:listItem w:displayText="Musculoskeletal Disorders" w:value="Musculoskeletal Disorders"/>
              <w:listItem w:displayText="Neurological Disorders" w:value="Neurological Disorders"/>
              <w:listItem w:displayText="ophthalmology" w:value="ophthalmology"/>
              <w:listItem w:displayText="Oral and Dental Health" w:value="Oral and Dental Health"/>
              <w:listItem w:displayText="Primary Care" w:value="Primary Care"/>
              <w:listItem w:displayText="Public Health " w:value="Public Health "/>
              <w:listItem w:displayText="Renal" w:value="Renal"/>
              <w:listItem w:displayText="Reproductive Health" w:value="Reproductive Health"/>
              <w:listItem w:displayText="Respiratory" w:value="Respiratory"/>
              <w:listItem w:displayText="Stroke" w:value="Stroke"/>
              <w:listItem w:displayText="Surgery" w:value="Surgery"/>
              <w:listItem w:displayText="Trauma and Emergency" w:value="Trauma and Emergency"/>
              <w:listItem w:displayText="study specialty" w:value="study specialty"/>
              <w:listItem w:value="Choose an option"/>
            </w:comboBox>
          </w:sdtPr>
          <w:sdtEndPr/>
          <w:sdtContent>
            <w:tc>
              <w:tcPr>
                <w:tcW w:w="1134" w:type="dxa"/>
                <w:tcBorders>
                  <w:top w:val="single" w:sz="6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hideMark/>
                <w:tcPrChange w:id="22" w:author="HOARE, Ginette (BARTS HEALTH NHS TRUST)" w:date="2026-02-11T13:02:00Z" w16du:dateUtc="2026-02-11T13:02:00Z">
                  <w:tcPr>
                    <w:tcW w:w="0" w:type="auto"/>
                    <w:gridSpan w:val="2"/>
                    <w:hideMark/>
                  </w:tcPr>
                </w:tcPrChange>
              </w:tcPr>
              <w:p w14:paraId="44030572" w14:textId="63C1C81D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23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42F4CABE" w14:textId="4A43A156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  <w:sdt>
              <w:sdtPr>
                <w:rPr>
                  <w:rFonts w:asciiTheme="minorHAnsi" w:hAnsiTheme="minorHAnsi" w:cstheme="minorHAnsi"/>
                  <w:i/>
                  <w:iCs/>
                  <w:color w:val="A6A6A6" w:themeColor="background1" w:themeShade="A6"/>
                  <w:sz w:val="22"/>
                  <w:szCs w:val="22"/>
                </w:rPr>
                <w:alias w:val="Design Type"/>
                <w:tag w:val="Design Type"/>
                <w:id w:val="692037053"/>
                <w:placeholder>
                  <w:docPart w:val="55C1E997E1444E6AA5F64181B809536E"/>
                </w:placeholder>
                <w:showingPlcHdr/>
                <w:dropDownList>
                  <w:listItem w:value="Choose an item."/>
                  <w:listItem w:displayText="Interventional" w:value="Interventional"/>
                  <w:listItem w:displayText="Observational" w:value="Observational"/>
                  <w:listItem w:displayText="Large Scale Interventional" w:value="Large Scale Interventional"/>
                  <w:listItem w:displayText="Large Scale Observational" w:value="Large Scale Observational"/>
                </w:dropDownList>
              </w:sdtPr>
              <w:sdtEndPr/>
              <w:sdtContent>
                <w:r w:rsidR="00C81018"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sdtContent>
            </w:sdt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24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4412BD2E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85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25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2A76A142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26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2415326D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84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27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5C3C4415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21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28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0F0CB438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</w:tr>
      <w:tr w:rsidR="00C81018" w:rsidRPr="00C81018" w14:paraId="0E9EA562" w14:textId="77777777" w:rsidTr="3CD7D505">
        <w:tblPrEx>
          <w:tblW w:w="14460" w:type="dxa"/>
          <w:tblInd w:w="-434" w:type="dxa"/>
          <w:tblBorders>
            <w:top w:val="outset" w:sz="6" w:space="0" w:color="auto"/>
            <w:left w:val="outset" w:sz="6" w:space="0" w:color="auto"/>
            <w:bottom w:val="outset" w:sz="6" w:space="0" w:color="auto"/>
            <w:right w:val="outset" w:sz="6" w:space="0" w:color="auto"/>
          </w:tblBorders>
          <w:tblLayout w:type="fixed"/>
          <w:tblCellMar>
            <w:left w:w="0" w:type="dxa"/>
            <w:right w:w="0" w:type="dxa"/>
          </w:tblCellMar>
          <w:tblPrExChange w:id="29" w:author="HOARE, Ginette (BARTS HEALTH NHS TRUST)" w:date="2026-02-11T13:02:00Z" w16du:dateUtc="2026-02-11T13:02:00Z">
            <w:tblPrEx>
              <w:tblW w:w="14460" w:type="dxa"/>
              <w:tblInd w:w="-434" w:type="dxa"/>
              <w:tblBorders>
                <w:top w:val="outset" w:sz="6" w:space="0" w:color="auto"/>
                <w:left w:val="outset" w:sz="6" w:space="0" w:color="auto"/>
                <w:bottom w:val="outset" w:sz="6" w:space="0" w:color="auto"/>
                <w:right w:val="outset" w:sz="6" w:space="0" w:color="auto"/>
              </w:tblBorders>
              <w:tblLayout w:type="fixed"/>
              <w:tblCellMar>
                <w:left w:w="0" w:type="dxa"/>
                <w:right w:w="0" w:type="dxa"/>
              </w:tblCellMar>
            </w:tblPrEx>
          </w:tblPrExChange>
        </w:tblPrEx>
        <w:trPr>
          <w:trHeight w:val="345"/>
          <w:trPrChange w:id="30" w:author="HOARE, Ginette (BARTS HEALTH NHS TRUST)" w:date="2026-02-11T13:02:00Z" w16du:dateUtc="2026-02-11T13:02:00Z">
            <w:trPr>
              <w:gridBefore w:val="1"/>
              <w:gridAfter w:val="0"/>
            </w:trPr>
          </w:trPrChange>
        </w:trPr>
        <w:tc>
          <w:tcPr>
            <w:tcW w:w="75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31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14953101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36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32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A859F0C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70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33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333653A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sdt>
          <w:sdtPr>
            <w:rPr>
              <w:rFonts w:asciiTheme="minorHAnsi" w:hAnsiTheme="minorHAnsi" w:cstheme="minorBidi"/>
              <w:sz w:val="22"/>
              <w:szCs w:val="22"/>
            </w:rPr>
            <w:alias w:val="study sponsor type"/>
            <w:tag w:val="study sponsor type"/>
            <w:id w:val="1812290976"/>
            <w:placeholder>
              <w:docPart w:val="2D213E713002AD4E8599E1D20888B1B9"/>
            </w:placeholder>
            <w:showingPlcHdr/>
            <w:dropDownList>
              <w:listItem w:value="Choose an item."/>
              <w:listItem w:displayText="Commercial" w:value="Commercial"/>
              <w:listItem w:displayText="Non-Commercial" w:value="Non-Commercial"/>
            </w:dropDownList>
          </w:sdtPr>
          <w:sdtEndPr/>
          <w:sdtContent>
            <w:tc>
              <w:tcPr>
                <w:tcW w:w="992" w:type="dxa"/>
                <w:tcBorders>
                  <w:top w:val="single" w:sz="6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tcPrChange w:id="34" w:author="HOARE, Ginette (BARTS HEALTH NHS TRUST)" w:date="2026-02-11T13:02:00Z" w16du:dateUtc="2026-02-11T13:02:00Z">
                  <w:tcPr>
                    <w:tcW w:w="0" w:type="auto"/>
                  </w:tcPr>
                </w:tcPrChange>
              </w:tcPr>
              <w:p w14:paraId="72B706B2" w14:textId="6D64A1FD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Style w:val="eop"/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sdt>
          <w:sdtPr>
            <w:rPr>
              <w:rFonts w:asciiTheme="minorHAnsi" w:hAnsiTheme="minorHAnsi" w:cstheme="minorBidi"/>
              <w:sz w:val="22"/>
              <w:szCs w:val="22"/>
            </w:rPr>
            <w:alias w:val="CRN Specialty"/>
            <w:tag w:val="CRN Specialty"/>
            <w:id w:val="722793437"/>
            <w:placeholder>
              <w:docPart w:val="9F180747178C0F4188E5487160BB6DF4"/>
            </w:placeholder>
            <w:showingPlcHdr/>
            <w:comboBox>
              <w:listItem w:displayText="Aging" w:value="Aging"/>
              <w:listItem w:displayText="Anaesthesia, Perioperative Medicine and Pain Management" w:value="Anaesthesia, Perioperative Medicine and Pain Management"/>
              <w:listItem w:displayText="Cancer" w:value="Cancer"/>
              <w:listItem w:displayText="Cardiovascular" w:value="Cardiovascular"/>
              <w:listItem w:displayText="Children and Young People" w:value="Children and Young People"/>
              <w:listItem w:displayText="Critical Care" w:value="Critical Care"/>
              <w:listItem w:displayText="Dementias and Neurodegeneration" w:value="Dementias and Neurodegeneration"/>
              <w:listItem w:displayText="Dermatology" w:value="Dermatology"/>
              <w:listItem w:displayText="Diabetes" w:value="Diabetes"/>
              <w:listItem w:displayText="Ear, Nose and Throat" w:value="Ear, Nose and Throat"/>
              <w:listItem w:displayText="Gastroenterology" w:value="Gastroenterology"/>
              <w:listItem w:displayText="Genomics and Rare Diseases" w:value="Genomics and Rare Diseases"/>
              <w:listItem w:displayText="Haematology" w:value="Haematology"/>
              <w:listItem w:displayText="Health Services Research" w:value="Health Services Research"/>
              <w:listItem w:displayText="Hepatology" w:value="Hepatology"/>
              <w:listItem w:displayText="Infection" w:value="Infection"/>
              <w:listItem w:displayText="Matabolic and Endocrine" w:value="Matabolic and Endocrine"/>
              <w:listItem w:displayText="Mental Health" w:value="Mental Health"/>
              <w:listItem w:displayText="Musculoskeletal Disorders" w:value="Musculoskeletal Disorders"/>
              <w:listItem w:displayText="Neurological Disorders" w:value="Neurological Disorders"/>
              <w:listItem w:displayText="ophthalmology" w:value="ophthalmology"/>
              <w:listItem w:displayText="Oral and Dental Health" w:value="Oral and Dental Health"/>
              <w:listItem w:displayText="Primary Care" w:value="Primary Care"/>
              <w:listItem w:displayText="Public Health " w:value="Public Health "/>
              <w:listItem w:displayText="Renal" w:value="Renal"/>
              <w:listItem w:displayText="Reproductive Health" w:value="Reproductive Health"/>
              <w:listItem w:displayText="Respiratory" w:value="Respiratory"/>
              <w:listItem w:displayText="Stroke" w:value="Stroke"/>
              <w:listItem w:displayText="Surgery" w:value="Surgery"/>
              <w:listItem w:displayText="Trauma and Emergency" w:value="Trauma and Emergency"/>
              <w:listItem w:displayText="study specialty" w:value="study specialty"/>
              <w:listItem w:value="Choose an option"/>
            </w:comboBox>
          </w:sdtPr>
          <w:sdtEndPr/>
          <w:sdtContent>
            <w:tc>
              <w:tcPr>
                <w:tcW w:w="1134" w:type="dxa"/>
                <w:tcBorders>
                  <w:top w:val="single" w:sz="6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hideMark/>
                <w:tcPrChange w:id="35" w:author="HOARE, Ginette (BARTS HEALTH NHS TRUST)" w:date="2026-02-11T13:02:00Z" w16du:dateUtc="2026-02-11T13:02:00Z">
                  <w:tcPr>
                    <w:tcW w:w="0" w:type="auto"/>
                    <w:gridSpan w:val="2"/>
                    <w:hideMark/>
                  </w:tcPr>
                </w:tcPrChange>
              </w:tcPr>
              <w:p w14:paraId="55BF420D" w14:textId="0D002D12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36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2555E0B7" w14:textId="3598055B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  <w:sdt>
              <w:sdtPr>
                <w:rPr>
                  <w:rFonts w:asciiTheme="minorHAnsi" w:hAnsiTheme="minorHAnsi" w:cstheme="minorHAnsi"/>
                  <w:i/>
                  <w:iCs/>
                  <w:color w:val="A6A6A6" w:themeColor="background1" w:themeShade="A6"/>
                  <w:sz w:val="22"/>
                  <w:szCs w:val="22"/>
                </w:rPr>
                <w:alias w:val="Design Type"/>
                <w:tag w:val="Design Type"/>
                <w:id w:val="-958098790"/>
                <w:placeholder>
                  <w:docPart w:val="C3E982DD9962430B86E7CD0FCB504E9B"/>
                </w:placeholder>
                <w:showingPlcHdr/>
                <w:dropDownList>
                  <w:listItem w:value="Choose an item."/>
                  <w:listItem w:displayText="Interventional" w:value="Interventional"/>
                  <w:listItem w:displayText="Observational" w:value="Observational"/>
                  <w:listItem w:displayText="Large Scale Interventional" w:value="Large Scale Interventional"/>
                  <w:listItem w:displayText="Large Scale Observational" w:value="Large Scale Observational"/>
                </w:dropDownList>
              </w:sdtPr>
              <w:sdtEndPr/>
              <w:sdtContent>
                <w:r w:rsidR="00C81018"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sdtContent>
            </w:sdt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37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6A9A86D9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85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38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7BB3F32D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39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4184F60A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84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40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24DFBEAB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21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41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6A26237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</w:tr>
      <w:tr w:rsidR="00C81018" w:rsidRPr="00C81018" w14:paraId="62788F2F" w14:textId="77777777" w:rsidTr="3CD7D505">
        <w:tblPrEx>
          <w:tblW w:w="14460" w:type="dxa"/>
          <w:tblInd w:w="-434" w:type="dxa"/>
          <w:tblBorders>
            <w:top w:val="outset" w:sz="6" w:space="0" w:color="auto"/>
            <w:left w:val="outset" w:sz="6" w:space="0" w:color="auto"/>
            <w:bottom w:val="outset" w:sz="6" w:space="0" w:color="auto"/>
            <w:right w:val="outset" w:sz="6" w:space="0" w:color="auto"/>
          </w:tblBorders>
          <w:tblLayout w:type="fixed"/>
          <w:tblCellMar>
            <w:left w:w="0" w:type="dxa"/>
            <w:right w:w="0" w:type="dxa"/>
          </w:tblCellMar>
          <w:tblPrExChange w:id="42" w:author="HOARE, Ginette (BARTS HEALTH NHS TRUST)" w:date="2026-02-11T13:02:00Z" w16du:dateUtc="2026-02-11T13:02:00Z">
            <w:tblPrEx>
              <w:tblW w:w="14460" w:type="dxa"/>
              <w:tblInd w:w="-434" w:type="dxa"/>
              <w:tblBorders>
                <w:top w:val="outset" w:sz="6" w:space="0" w:color="auto"/>
                <w:left w:val="outset" w:sz="6" w:space="0" w:color="auto"/>
                <w:bottom w:val="outset" w:sz="6" w:space="0" w:color="auto"/>
                <w:right w:val="outset" w:sz="6" w:space="0" w:color="auto"/>
              </w:tblBorders>
              <w:tblLayout w:type="fixed"/>
              <w:tblCellMar>
                <w:left w:w="0" w:type="dxa"/>
                <w:right w:w="0" w:type="dxa"/>
              </w:tblCellMar>
            </w:tblPrEx>
          </w:tblPrExChange>
        </w:tblPrEx>
        <w:trPr>
          <w:trHeight w:val="345"/>
          <w:trPrChange w:id="43" w:author="HOARE, Ginette (BARTS HEALTH NHS TRUST)" w:date="2026-02-11T13:02:00Z" w16du:dateUtc="2026-02-11T13:02:00Z">
            <w:trPr>
              <w:gridBefore w:val="1"/>
              <w:gridAfter w:val="0"/>
            </w:trPr>
          </w:trPrChange>
        </w:trPr>
        <w:tc>
          <w:tcPr>
            <w:tcW w:w="75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44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773B6C6D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36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45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DBB8AE8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70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46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5ECCC31E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sdt>
          <w:sdtPr>
            <w:rPr>
              <w:rFonts w:asciiTheme="minorHAnsi" w:hAnsiTheme="minorHAnsi" w:cstheme="minorBidi"/>
              <w:sz w:val="22"/>
              <w:szCs w:val="22"/>
            </w:rPr>
            <w:alias w:val="study sponsor type"/>
            <w:tag w:val="study sponsor type"/>
            <w:id w:val="-720205908"/>
            <w:placeholder>
              <w:docPart w:val="AE9C560CED21B247B1C80AF16606CD19"/>
            </w:placeholder>
            <w:showingPlcHdr/>
            <w:dropDownList>
              <w:listItem w:value="Choose an item."/>
              <w:listItem w:displayText="Commercial" w:value="Commercial"/>
              <w:listItem w:displayText="Non-Commercial" w:value="Non-Commercial"/>
            </w:dropDownList>
          </w:sdtPr>
          <w:sdtEndPr/>
          <w:sdtContent>
            <w:tc>
              <w:tcPr>
                <w:tcW w:w="992" w:type="dxa"/>
                <w:tcBorders>
                  <w:top w:val="single" w:sz="6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tcPrChange w:id="47" w:author="HOARE, Ginette (BARTS HEALTH NHS TRUST)" w:date="2026-02-11T13:02:00Z" w16du:dateUtc="2026-02-11T13:02:00Z">
                  <w:tcPr>
                    <w:tcW w:w="0" w:type="auto"/>
                  </w:tcPr>
                </w:tcPrChange>
              </w:tcPr>
              <w:p w14:paraId="54E865CC" w14:textId="12E284C5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Style w:val="eop"/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sdt>
          <w:sdtPr>
            <w:rPr>
              <w:rFonts w:asciiTheme="minorHAnsi" w:hAnsiTheme="minorHAnsi" w:cstheme="minorBidi"/>
              <w:sz w:val="22"/>
              <w:szCs w:val="22"/>
            </w:rPr>
            <w:alias w:val="CRN Specialty"/>
            <w:tag w:val="CRN Specialty"/>
            <w:id w:val="717563742"/>
            <w:placeholder>
              <w:docPart w:val="5DF0A88AC825764398A44E4F6D3F3D12"/>
            </w:placeholder>
            <w:showingPlcHdr/>
            <w:comboBox>
              <w:listItem w:displayText="Aging" w:value="Aging"/>
              <w:listItem w:displayText="Anaesthesia, Perioperative Medicine and Pain Management" w:value="Anaesthesia, Perioperative Medicine and Pain Management"/>
              <w:listItem w:displayText="Cancer" w:value="Cancer"/>
              <w:listItem w:displayText="Cardiovascular" w:value="Cardiovascular"/>
              <w:listItem w:displayText="Children and Young People" w:value="Children and Young People"/>
              <w:listItem w:displayText="Critical Care" w:value="Critical Care"/>
              <w:listItem w:displayText="Dementias and Neurodegeneration" w:value="Dementias and Neurodegeneration"/>
              <w:listItem w:displayText="Dermatology" w:value="Dermatology"/>
              <w:listItem w:displayText="Diabetes" w:value="Diabetes"/>
              <w:listItem w:displayText="Ear, Nose and Throat" w:value="Ear, Nose and Throat"/>
              <w:listItem w:displayText="Gastroenterology" w:value="Gastroenterology"/>
              <w:listItem w:displayText="Genomics and Rare Diseases" w:value="Genomics and Rare Diseases"/>
              <w:listItem w:displayText="Haematology" w:value="Haematology"/>
              <w:listItem w:displayText="Health Services Research" w:value="Health Services Research"/>
              <w:listItem w:displayText="Hepatology" w:value="Hepatology"/>
              <w:listItem w:displayText="Infection" w:value="Infection"/>
              <w:listItem w:displayText="Matabolic and Endocrine" w:value="Matabolic and Endocrine"/>
              <w:listItem w:displayText="Mental Health" w:value="Mental Health"/>
              <w:listItem w:displayText="Musculoskeletal Disorders" w:value="Musculoskeletal Disorders"/>
              <w:listItem w:displayText="Neurological Disorders" w:value="Neurological Disorders"/>
              <w:listItem w:displayText="ophthalmology" w:value="ophthalmology"/>
              <w:listItem w:displayText="Oral and Dental Health" w:value="Oral and Dental Health"/>
              <w:listItem w:displayText="Primary Care" w:value="Primary Care"/>
              <w:listItem w:displayText="Public Health " w:value="Public Health "/>
              <w:listItem w:displayText="Renal" w:value="Renal"/>
              <w:listItem w:displayText="Reproductive Health" w:value="Reproductive Health"/>
              <w:listItem w:displayText="Respiratory" w:value="Respiratory"/>
              <w:listItem w:displayText="Stroke" w:value="Stroke"/>
              <w:listItem w:displayText="Surgery" w:value="Surgery"/>
              <w:listItem w:displayText="Trauma and Emergency" w:value="Trauma and Emergency"/>
              <w:listItem w:displayText="study specialty" w:value="study specialty"/>
              <w:listItem w:value="Choose an option"/>
            </w:comboBox>
          </w:sdtPr>
          <w:sdtEndPr/>
          <w:sdtContent>
            <w:tc>
              <w:tcPr>
                <w:tcW w:w="1134" w:type="dxa"/>
                <w:tcBorders>
                  <w:top w:val="single" w:sz="6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hideMark/>
                <w:tcPrChange w:id="48" w:author="HOARE, Ginette (BARTS HEALTH NHS TRUST)" w:date="2026-02-11T13:02:00Z" w16du:dateUtc="2026-02-11T13:02:00Z">
                  <w:tcPr>
                    <w:tcW w:w="0" w:type="auto"/>
                    <w:gridSpan w:val="2"/>
                    <w:hideMark/>
                  </w:tcPr>
                </w:tcPrChange>
              </w:tcPr>
              <w:p w14:paraId="706631C2" w14:textId="3BCF3064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49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1B8FD3D8" w14:textId="6E075185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  <w:sdt>
              <w:sdtPr>
                <w:rPr>
                  <w:rFonts w:asciiTheme="minorHAnsi" w:hAnsiTheme="minorHAnsi" w:cstheme="minorHAnsi"/>
                  <w:i/>
                  <w:iCs/>
                  <w:color w:val="A6A6A6" w:themeColor="background1" w:themeShade="A6"/>
                  <w:sz w:val="22"/>
                  <w:szCs w:val="22"/>
                </w:rPr>
                <w:alias w:val="Design Type"/>
                <w:tag w:val="Design Type"/>
                <w:id w:val="1464457516"/>
                <w:placeholder>
                  <w:docPart w:val="F5400997B8B348348073B01780AB1F7E"/>
                </w:placeholder>
                <w:showingPlcHdr/>
                <w:dropDownList>
                  <w:listItem w:value="Choose an item."/>
                  <w:listItem w:displayText="Interventional" w:value="Interventional"/>
                  <w:listItem w:displayText="Observational" w:value="Observational"/>
                  <w:listItem w:displayText="Large Scale Interventional" w:value="Large Scale Interventional"/>
                  <w:listItem w:displayText="Large Scale Observational" w:value="Large Scale Observational"/>
                </w:dropDownList>
              </w:sdtPr>
              <w:sdtEndPr/>
              <w:sdtContent>
                <w:r w:rsidR="00C81018"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sdtContent>
            </w:sdt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0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77BEBC63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85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1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05373DA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2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0C9051BB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84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3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179C3D1E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21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4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5FE154A1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</w:tr>
      <w:tr w:rsidR="00C81018" w:rsidRPr="00C81018" w14:paraId="2E2D5B7F" w14:textId="77777777" w:rsidTr="3CD7D505">
        <w:tblPrEx>
          <w:tblW w:w="14460" w:type="dxa"/>
          <w:tblInd w:w="-434" w:type="dxa"/>
          <w:tblBorders>
            <w:top w:val="outset" w:sz="6" w:space="0" w:color="auto"/>
            <w:left w:val="outset" w:sz="6" w:space="0" w:color="auto"/>
            <w:bottom w:val="outset" w:sz="6" w:space="0" w:color="auto"/>
            <w:right w:val="outset" w:sz="6" w:space="0" w:color="auto"/>
          </w:tblBorders>
          <w:tblLayout w:type="fixed"/>
          <w:tblCellMar>
            <w:left w:w="0" w:type="dxa"/>
            <w:right w:w="0" w:type="dxa"/>
          </w:tblCellMar>
          <w:tblPrExChange w:id="55" w:author="HOARE, Ginette (BARTS HEALTH NHS TRUST)" w:date="2026-02-11T13:02:00Z" w16du:dateUtc="2026-02-11T13:02:00Z">
            <w:tblPrEx>
              <w:tblW w:w="14460" w:type="dxa"/>
              <w:tblInd w:w="-434" w:type="dxa"/>
              <w:tblBorders>
                <w:top w:val="outset" w:sz="6" w:space="0" w:color="auto"/>
                <w:left w:val="outset" w:sz="6" w:space="0" w:color="auto"/>
                <w:bottom w:val="outset" w:sz="6" w:space="0" w:color="auto"/>
                <w:right w:val="outset" w:sz="6" w:space="0" w:color="auto"/>
              </w:tblBorders>
              <w:tblLayout w:type="fixed"/>
              <w:tblCellMar>
                <w:left w:w="0" w:type="dxa"/>
                <w:right w:w="0" w:type="dxa"/>
              </w:tblCellMar>
            </w:tblPrEx>
          </w:tblPrExChange>
        </w:tblPrEx>
        <w:trPr>
          <w:trHeight w:val="345"/>
          <w:trPrChange w:id="56" w:author="HOARE, Ginette (BARTS HEALTH NHS TRUST)" w:date="2026-02-11T13:02:00Z" w16du:dateUtc="2026-02-11T13:02:00Z">
            <w:trPr>
              <w:gridBefore w:val="1"/>
              <w:gridAfter w:val="0"/>
            </w:trPr>
          </w:trPrChange>
        </w:trPr>
        <w:tc>
          <w:tcPr>
            <w:tcW w:w="75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7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34183970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lastRenderedPageBreak/>
              <w:t> </w:t>
            </w:r>
          </w:p>
        </w:tc>
        <w:tc>
          <w:tcPr>
            <w:tcW w:w="136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8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2060561B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701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59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2AD40A2C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sdt>
          <w:sdtPr>
            <w:rPr>
              <w:rFonts w:asciiTheme="minorHAnsi" w:hAnsiTheme="minorHAnsi" w:cstheme="minorBidi"/>
              <w:sz w:val="22"/>
              <w:szCs w:val="22"/>
            </w:rPr>
            <w:alias w:val="study sponsor type"/>
            <w:tag w:val="study sponsor type"/>
            <w:id w:val="-403294895"/>
            <w:placeholder>
              <w:docPart w:val="EBFB724D14FF084DB45ECD0DDECE4DF4"/>
            </w:placeholder>
            <w:showingPlcHdr/>
            <w:dropDownList>
              <w:listItem w:value="Choose an item."/>
              <w:listItem w:displayText="Commercial" w:value="Commercial"/>
              <w:listItem w:displayText="Non-Commercial" w:value="Non-Commercial"/>
            </w:dropDownList>
          </w:sdtPr>
          <w:sdtEndPr/>
          <w:sdtContent>
            <w:tc>
              <w:tcPr>
                <w:tcW w:w="992" w:type="dxa"/>
                <w:tcBorders>
                  <w:top w:val="single" w:sz="6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tcPrChange w:id="60" w:author="HOARE, Ginette (BARTS HEALTH NHS TRUST)" w:date="2026-02-11T13:02:00Z" w16du:dateUtc="2026-02-11T13:02:00Z">
                  <w:tcPr>
                    <w:tcW w:w="0" w:type="auto"/>
                  </w:tcPr>
                </w:tcPrChange>
              </w:tcPr>
              <w:p w14:paraId="1092B2FC" w14:textId="2A669367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Style w:val="eop"/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sdt>
          <w:sdtPr>
            <w:rPr>
              <w:rFonts w:asciiTheme="minorHAnsi" w:hAnsiTheme="minorHAnsi" w:cstheme="minorBidi"/>
              <w:sz w:val="22"/>
              <w:szCs w:val="22"/>
            </w:rPr>
            <w:alias w:val="CRN Specialty"/>
            <w:tag w:val="CRN Specialty"/>
            <w:id w:val="-1460255051"/>
            <w:placeholder>
              <w:docPart w:val="FB618D0EA67F5C44AAE17A16F4161BCA"/>
            </w:placeholder>
            <w:showingPlcHdr/>
            <w:comboBox>
              <w:listItem w:displayText="Aging" w:value="Aging"/>
              <w:listItem w:displayText="Anaesthesia, Perioperative Medicine and Pain Management" w:value="Anaesthesia, Perioperative Medicine and Pain Management"/>
              <w:listItem w:displayText="Cancer" w:value="Cancer"/>
              <w:listItem w:displayText="Cardiovascular" w:value="Cardiovascular"/>
              <w:listItem w:displayText="Children and Young People" w:value="Children and Young People"/>
              <w:listItem w:displayText="Critical Care" w:value="Critical Care"/>
              <w:listItem w:displayText="Dementias and Neurodegeneration" w:value="Dementias and Neurodegeneration"/>
              <w:listItem w:displayText="Dermatology" w:value="Dermatology"/>
              <w:listItem w:displayText="Diabetes" w:value="Diabetes"/>
              <w:listItem w:displayText="Ear, Nose and Throat" w:value="Ear, Nose and Throat"/>
              <w:listItem w:displayText="Gastroenterology" w:value="Gastroenterology"/>
              <w:listItem w:displayText="Genomics and Rare Diseases" w:value="Genomics and Rare Diseases"/>
              <w:listItem w:displayText="Haematology" w:value="Haematology"/>
              <w:listItem w:displayText="Health Services Research" w:value="Health Services Research"/>
              <w:listItem w:displayText="Hepatology" w:value="Hepatology"/>
              <w:listItem w:displayText="Infection" w:value="Infection"/>
              <w:listItem w:displayText="Matabolic and Endocrine" w:value="Matabolic and Endocrine"/>
              <w:listItem w:displayText="Mental Health" w:value="Mental Health"/>
              <w:listItem w:displayText="Musculoskeletal Disorders" w:value="Musculoskeletal Disorders"/>
              <w:listItem w:displayText="Neurological Disorders" w:value="Neurological Disorders"/>
              <w:listItem w:displayText="ophthalmology" w:value="ophthalmology"/>
              <w:listItem w:displayText="Oral and Dental Health" w:value="Oral and Dental Health"/>
              <w:listItem w:displayText="Primary Care" w:value="Primary Care"/>
              <w:listItem w:displayText="Public Health " w:value="Public Health "/>
              <w:listItem w:displayText="Renal" w:value="Renal"/>
              <w:listItem w:displayText="Reproductive Health" w:value="Reproductive Health"/>
              <w:listItem w:displayText="Respiratory" w:value="Respiratory"/>
              <w:listItem w:displayText="Stroke" w:value="Stroke"/>
              <w:listItem w:displayText="Surgery" w:value="Surgery"/>
              <w:listItem w:displayText="Trauma and Emergency" w:value="Trauma and Emergency"/>
              <w:listItem w:displayText="study specialty" w:value="study specialty"/>
              <w:listItem w:value="Choose an option"/>
            </w:comboBox>
          </w:sdtPr>
          <w:sdtEndPr/>
          <w:sdtContent>
            <w:tc>
              <w:tcPr>
                <w:tcW w:w="1134" w:type="dxa"/>
                <w:tcBorders>
                  <w:top w:val="single" w:sz="6" w:space="0" w:color="auto"/>
                  <w:left w:val="single" w:sz="6" w:space="0" w:color="auto"/>
                  <w:bottom w:val="single" w:sz="6" w:space="0" w:color="auto"/>
                  <w:right w:val="single" w:sz="6" w:space="0" w:color="auto"/>
                </w:tcBorders>
                <w:hideMark/>
                <w:tcPrChange w:id="61" w:author="HOARE, Ginette (BARTS HEALTH NHS TRUST)" w:date="2026-02-11T13:02:00Z" w16du:dateUtc="2026-02-11T13:02:00Z">
                  <w:tcPr>
                    <w:tcW w:w="0" w:type="auto"/>
                    <w:gridSpan w:val="2"/>
                    <w:hideMark/>
                  </w:tcPr>
                </w:tcPrChange>
              </w:tcPr>
              <w:p w14:paraId="239714F3" w14:textId="27EA95CA" w:rsidR="00583984" w:rsidRPr="00C81018" w:rsidRDefault="00583984" w:rsidP="001E0166">
                <w:pPr>
                  <w:pStyle w:val="paragraph"/>
                  <w:spacing w:before="0" w:beforeAutospacing="0" w:after="0" w:afterAutospacing="0"/>
                  <w:jc w:val="both"/>
                  <w:textAlignment w:val="baseline"/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p>
            </w:tc>
          </w:sdtContent>
        </w:sdt>
        <w:tc>
          <w:tcPr>
            <w:tcW w:w="1134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62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760B7562" w14:textId="72265FF9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  <w:sdt>
              <w:sdtPr>
                <w:rPr>
                  <w:rFonts w:asciiTheme="minorHAnsi" w:hAnsiTheme="minorHAnsi" w:cstheme="minorHAnsi"/>
                  <w:i/>
                  <w:iCs/>
                  <w:color w:val="A6A6A6" w:themeColor="background1" w:themeShade="A6"/>
                  <w:sz w:val="22"/>
                  <w:szCs w:val="22"/>
                </w:rPr>
                <w:alias w:val="Design Type"/>
                <w:tag w:val="Design Type"/>
                <w:id w:val="-485173562"/>
                <w:placeholder>
                  <w:docPart w:val="36C284F5DAB44703A7FF489A35CFADD6"/>
                </w:placeholder>
                <w:showingPlcHdr/>
                <w:dropDownList>
                  <w:listItem w:value="Choose an item."/>
                  <w:listItem w:displayText="Interventional" w:value="Interventional"/>
                  <w:listItem w:displayText="Observational" w:value="Observational"/>
                  <w:listItem w:displayText="Large Scale Interventional" w:value="Large Scale Interventional"/>
                  <w:listItem w:displayText="Large Scale Observational" w:value="Large Scale Observational"/>
                </w:dropDownList>
              </w:sdtPr>
              <w:sdtEndPr/>
              <w:sdtContent>
                <w:r w:rsidR="00C81018" w:rsidRPr="00ED2335">
                  <w:rPr>
                    <w:rStyle w:val="PlaceholderText"/>
                    <w:rFonts w:asciiTheme="minorHAnsi" w:eastAsiaTheme="minorHAnsi" w:hAnsiTheme="minorHAnsi" w:cstheme="minorHAnsi"/>
                    <w:sz w:val="22"/>
                    <w:szCs w:val="22"/>
                  </w:rPr>
                  <w:t>Choose an item.</w:t>
                </w:r>
              </w:sdtContent>
            </w:sdt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63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30A318E7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850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64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06F20180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276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65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0D302F18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1843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66" w:author="HOARE, Ginette (BARTS HEALTH NHS TRUST)" w:date="2026-02-11T13:02:00Z" w16du:dateUtc="2026-02-11T13:02:00Z">
              <w:tcPr>
                <w:tcW w:w="0" w:type="auto"/>
                <w:gridSpan w:val="2"/>
                <w:hideMark/>
              </w:tcPr>
            </w:tcPrChange>
          </w:tcPr>
          <w:p w14:paraId="0C8B69EA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  <w:tc>
          <w:tcPr>
            <w:tcW w:w="21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  <w:tcPrChange w:id="67" w:author="HOARE, Ginette (BARTS HEALTH NHS TRUST)" w:date="2026-02-11T13:02:00Z" w16du:dateUtc="2026-02-11T13:02:00Z">
              <w:tcPr>
                <w:tcW w:w="0" w:type="auto"/>
                <w:hideMark/>
              </w:tcPr>
            </w:tcPrChange>
          </w:tcPr>
          <w:p w14:paraId="5B6AE057" w14:textId="77777777" w:rsidR="00583984" w:rsidRPr="00C81018" w:rsidRDefault="00583984" w:rsidP="001E0166">
            <w:pPr>
              <w:pStyle w:val="paragraph"/>
              <w:spacing w:before="0" w:beforeAutospacing="0" w:after="0" w:afterAutospacing="0"/>
              <w:jc w:val="both"/>
              <w:textAlignment w:val="baseline"/>
              <w:rPr>
                <w:rFonts w:asciiTheme="minorHAnsi" w:hAnsiTheme="minorHAnsi" w:cstheme="minorHAnsi"/>
                <w:sz w:val="22"/>
                <w:szCs w:val="22"/>
              </w:rPr>
            </w:pPr>
            <w:r w:rsidRPr="00C81018">
              <w:rPr>
                <w:rStyle w:val="eop"/>
                <w:rFonts w:asciiTheme="minorHAnsi" w:hAnsiTheme="minorHAnsi" w:cstheme="minorHAnsi"/>
                <w:sz w:val="22"/>
                <w:szCs w:val="22"/>
              </w:rPr>
              <w:t> </w:t>
            </w:r>
          </w:p>
        </w:tc>
      </w:tr>
    </w:tbl>
    <w:p w14:paraId="1D1BF493" w14:textId="77777777" w:rsidR="00004411" w:rsidRPr="009D34D3" w:rsidRDefault="00004411" w:rsidP="00004411">
      <w:pPr>
        <w:jc w:val="both"/>
        <w:rPr>
          <w:rFonts w:asciiTheme="minorHAnsi" w:hAnsiTheme="minorHAnsi" w:cstheme="minorHAnsi"/>
        </w:rPr>
      </w:pPr>
    </w:p>
    <w:p w14:paraId="54827249" w14:textId="12DEC62B" w:rsidR="00004411" w:rsidRPr="003D475A" w:rsidRDefault="00004411" w:rsidP="00004411">
      <w:pPr>
        <w:jc w:val="both"/>
        <w:rPr>
          <w:rStyle w:val="eop"/>
          <w:rFonts w:asciiTheme="minorHAnsi" w:hAnsiTheme="minorHAnsi" w:cstheme="minorHAnsi"/>
          <w:color w:val="1F3864"/>
          <w:sz w:val="22"/>
          <w:szCs w:val="22"/>
          <w:shd w:val="clear" w:color="auto" w:fill="FFFFFF"/>
        </w:rPr>
      </w:pPr>
      <w:r w:rsidRPr="003D475A">
        <w:rPr>
          <w:rStyle w:val="normaltextrun"/>
          <w:rFonts w:asciiTheme="minorHAnsi" w:hAnsiTheme="minorHAnsi" w:cstheme="minorHAnsi"/>
          <w:b/>
          <w:bCs/>
          <w:color w:val="1F3864"/>
          <w:sz w:val="22"/>
          <w:szCs w:val="22"/>
          <w:shd w:val="clear" w:color="auto" w:fill="FFFFFF"/>
        </w:rPr>
        <w:t>Supporting Information</w:t>
      </w:r>
      <w:r w:rsidRPr="003D475A">
        <w:rPr>
          <w:rStyle w:val="eop"/>
          <w:rFonts w:asciiTheme="minorHAnsi" w:hAnsiTheme="minorHAnsi" w:cstheme="minorHAnsi"/>
          <w:color w:val="1F3864"/>
          <w:sz w:val="22"/>
          <w:szCs w:val="22"/>
          <w:shd w:val="clear" w:color="auto" w:fill="FFFFFF"/>
        </w:rPr>
        <w:t> </w:t>
      </w:r>
    </w:p>
    <w:p w14:paraId="2B672DEB" w14:textId="77777777" w:rsidR="00004411" w:rsidRPr="003D475A" w:rsidRDefault="00004411" w:rsidP="00004411">
      <w:pPr>
        <w:jc w:val="both"/>
        <w:rPr>
          <w:rFonts w:asciiTheme="minorHAnsi" w:hAnsiTheme="minorHAnsi" w:cstheme="minorHAnsi"/>
          <w:sz w:val="22"/>
          <w:szCs w:val="22"/>
        </w:rPr>
      </w:pPr>
    </w:p>
    <w:tbl>
      <w:tblPr>
        <w:tblStyle w:val="TableGrid"/>
        <w:tblpPr w:leftFromText="180" w:rightFromText="180" w:vertAnchor="text" w:horzAnchor="margin" w:tblpY="136"/>
        <w:tblW w:w="14029" w:type="dxa"/>
        <w:tblLook w:val="04A0" w:firstRow="1" w:lastRow="0" w:firstColumn="1" w:lastColumn="0" w:noHBand="0" w:noVBand="1"/>
      </w:tblPr>
      <w:tblGrid>
        <w:gridCol w:w="14029"/>
      </w:tblGrid>
      <w:tr w:rsidR="00004411" w:rsidRPr="003D475A" w14:paraId="6C810282" w14:textId="77777777" w:rsidTr="00CF6D27">
        <w:tc>
          <w:tcPr>
            <w:tcW w:w="14029" w:type="dxa"/>
            <w:shd w:val="clear" w:color="auto" w:fill="D9E2F3" w:themeFill="accent1" w:themeFillTint="33"/>
          </w:tcPr>
          <w:p w14:paraId="30594A38" w14:textId="70C31357" w:rsidR="00004411" w:rsidRPr="003D475A" w:rsidRDefault="00004411" w:rsidP="785141FD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  <w:r w:rsidRPr="003D475A">
              <w:rPr>
                <w:rFonts w:asciiTheme="minorHAnsi" w:hAnsiTheme="minorHAnsi" w:cstheme="minorHAnsi"/>
                <w:sz w:val="22"/>
                <w:szCs w:val="22"/>
              </w:rPr>
              <w:t xml:space="preserve">Please provide details of the activities to be undertaken by this post in relations to the research studies outlined above and why these cannot be </w:t>
            </w:r>
            <w:r w:rsidR="2C02C9C4" w:rsidRPr="003D475A">
              <w:rPr>
                <w:rFonts w:asciiTheme="minorHAnsi" w:hAnsiTheme="minorHAnsi" w:cstheme="minorHAnsi"/>
                <w:sz w:val="22"/>
                <w:szCs w:val="22"/>
              </w:rPr>
              <w:t>done</w:t>
            </w:r>
            <w:r w:rsidRPr="003D475A">
              <w:rPr>
                <w:rFonts w:asciiTheme="minorHAnsi" w:hAnsiTheme="minorHAnsi" w:cstheme="minorHAnsi"/>
                <w:sz w:val="22"/>
                <w:szCs w:val="22"/>
              </w:rPr>
              <w:t xml:space="preserve"> by the current resource and/ or funded through other income streams</w:t>
            </w:r>
            <w:r w:rsidR="008B16AD" w:rsidRPr="003D475A">
              <w:rPr>
                <w:rFonts w:asciiTheme="minorHAnsi" w:hAnsiTheme="minorHAnsi" w:cstheme="minorHAnsi"/>
                <w:sz w:val="22"/>
                <w:szCs w:val="22"/>
              </w:rPr>
              <w:t xml:space="preserve"> (Max 250 words)</w:t>
            </w:r>
          </w:p>
        </w:tc>
      </w:tr>
      <w:tr w:rsidR="00004411" w:rsidRPr="003D475A" w14:paraId="4AD22BBA" w14:textId="77777777" w:rsidTr="00B901E1">
        <w:tc>
          <w:tcPr>
            <w:tcW w:w="14029" w:type="dxa"/>
          </w:tcPr>
          <w:p w14:paraId="2C4A2FF6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351EB839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768E43F6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</w:tbl>
    <w:p w14:paraId="042BAE48" w14:textId="77777777" w:rsidR="00004411" w:rsidRPr="003D475A" w:rsidRDefault="00004411" w:rsidP="00004411">
      <w:pPr>
        <w:jc w:val="both"/>
        <w:rPr>
          <w:rFonts w:asciiTheme="minorHAnsi" w:hAnsiTheme="minorHAnsi" w:cstheme="minorHAnsi"/>
          <w:sz w:val="22"/>
          <w:szCs w:val="22"/>
        </w:rPr>
      </w:pPr>
    </w:p>
    <w:tbl>
      <w:tblPr>
        <w:tblStyle w:val="TableGrid"/>
        <w:tblpPr w:leftFromText="180" w:rightFromText="180" w:vertAnchor="text" w:horzAnchor="margin" w:tblpY="136"/>
        <w:tblW w:w="14029" w:type="dxa"/>
        <w:tblLook w:val="04A0" w:firstRow="1" w:lastRow="0" w:firstColumn="1" w:lastColumn="0" w:noHBand="0" w:noVBand="1"/>
      </w:tblPr>
      <w:tblGrid>
        <w:gridCol w:w="14029"/>
      </w:tblGrid>
      <w:tr w:rsidR="00004411" w:rsidRPr="003D475A" w14:paraId="4981028E" w14:textId="77777777" w:rsidTr="00295C59">
        <w:tc>
          <w:tcPr>
            <w:tcW w:w="14029" w:type="dxa"/>
            <w:shd w:val="clear" w:color="auto" w:fill="D9E2F3" w:themeFill="accent1" w:themeFillTint="33"/>
          </w:tcPr>
          <w:p w14:paraId="1AC9C46B" w14:textId="0135F3E9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  <w:r w:rsidRPr="003D475A">
              <w:rPr>
                <w:rFonts w:asciiTheme="minorHAnsi" w:hAnsiTheme="minorHAnsi" w:cstheme="minorHAnsi"/>
                <w:sz w:val="22"/>
                <w:szCs w:val="22"/>
              </w:rPr>
              <w:t xml:space="preserve">Please provide details on how the post supported by this funding application aligns to the </w:t>
            </w:r>
            <w:r w:rsidR="00267588">
              <w:rPr>
                <w:rFonts w:asciiTheme="minorHAnsi" w:hAnsiTheme="minorHAnsi" w:cstheme="minorHAnsi"/>
                <w:sz w:val="22"/>
                <w:szCs w:val="22"/>
              </w:rPr>
              <w:t>L</w:t>
            </w:r>
            <w:r w:rsidR="00267588">
              <w:t>ocal and National priorities</w:t>
            </w:r>
            <w:r w:rsidR="008B16AD" w:rsidRPr="003D475A">
              <w:rPr>
                <w:rFonts w:asciiTheme="minorHAnsi" w:hAnsiTheme="minorHAnsi" w:cstheme="minorHAnsi"/>
                <w:sz w:val="22"/>
                <w:szCs w:val="22"/>
              </w:rPr>
              <w:t xml:space="preserve"> (Max 250 words)</w:t>
            </w:r>
          </w:p>
        </w:tc>
      </w:tr>
      <w:tr w:rsidR="00004411" w:rsidRPr="003D475A" w14:paraId="5D98C519" w14:textId="77777777">
        <w:tc>
          <w:tcPr>
            <w:tcW w:w="14029" w:type="dxa"/>
          </w:tcPr>
          <w:p w14:paraId="754BD893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79C07B2E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6842969C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</w:tbl>
    <w:tbl>
      <w:tblPr>
        <w:tblStyle w:val="TableGrid"/>
        <w:tblW w:w="14029" w:type="dxa"/>
        <w:tblLook w:val="04A0" w:firstRow="1" w:lastRow="0" w:firstColumn="1" w:lastColumn="0" w:noHBand="0" w:noVBand="1"/>
      </w:tblPr>
      <w:tblGrid>
        <w:gridCol w:w="14029"/>
      </w:tblGrid>
      <w:tr w:rsidR="00004411" w:rsidRPr="003D475A" w14:paraId="5C5CD039" w14:textId="77777777" w:rsidTr="3CD7D505">
        <w:tc>
          <w:tcPr>
            <w:tcW w:w="14029" w:type="dxa"/>
            <w:shd w:val="clear" w:color="auto" w:fill="D9E2F3" w:themeFill="accent1" w:themeFillTint="33"/>
          </w:tcPr>
          <w:p w14:paraId="29E8A05D" w14:textId="3D09E398" w:rsidR="00004411" w:rsidRPr="003D475A" w:rsidRDefault="00375A79" w:rsidP="3CD7D505">
            <w:pPr>
              <w:jc w:val="both"/>
              <w:rPr>
                <w:rFonts w:asciiTheme="minorHAnsi" w:hAnsiTheme="minorHAnsi" w:cstheme="minorBidi"/>
                <w:sz w:val="22"/>
                <w:szCs w:val="22"/>
              </w:rPr>
            </w:pPr>
            <w:r w:rsidRPr="3CD7D505">
              <w:rPr>
                <w:rFonts w:asciiTheme="minorHAnsi" w:hAnsiTheme="minorHAnsi" w:cstheme="minorBidi"/>
                <w:sz w:val="22"/>
                <w:szCs w:val="22"/>
              </w:rPr>
              <w:t xml:space="preserve">What is the teams strategy to grow research capacity </w:t>
            </w:r>
            <w:r w:rsidR="00F16251" w:rsidRPr="3CD7D505">
              <w:rPr>
                <w:rFonts w:asciiTheme="minorHAnsi" w:hAnsiTheme="minorHAnsi" w:cstheme="minorBidi"/>
                <w:sz w:val="22"/>
                <w:szCs w:val="22"/>
              </w:rPr>
              <w:t xml:space="preserve">and capability </w:t>
            </w:r>
            <w:r w:rsidR="00870955" w:rsidRPr="3CD7D505">
              <w:rPr>
                <w:rFonts w:asciiTheme="minorHAnsi" w:hAnsiTheme="minorHAnsi" w:cstheme="minorBidi"/>
                <w:sz w:val="22"/>
                <w:szCs w:val="22"/>
              </w:rPr>
              <w:t>in the ab</w:t>
            </w:r>
            <w:r w:rsidR="00005AC6" w:rsidRPr="3CD7D505">
              <w:rPr>
                <w:rFonts w:asciiTheme="minorHAnsi" w:hAnsiTheme="minorHAnsi" w:cstheme="minorBidi"/>
                <w:sz w:val="22"/>
                <w:szCs w:val="22"/>
              </w:rPr>
              <w:t>sence</w:t>
            </w:r>
            <w:r w:rsidR="00870955" w:rsidRPr="3CD7D505">
              <w:rPr>
                <w:rFonts w:asciiTheme="minorHAnsi" w:hAnsiTheme="minorHAnsi" w:cstheme="minorBidi"/>
                <w:sz w:val="22"/>
                <w:szCs w:val="22"/>
              </w:rPr>
              <w:t xml:space="preserve"> of</w:t>
            </w:r>
            <w:r w:rsidR="00DF02E8" w:rsidRPr="3CD7D505">
              <w:rPr>
                <w:rFonts w:asciiTheme="minorHAnsi" w:hAnsiTheme="minorHAnsi" w:cstheme="minorBidi"/>
                <w:sz w:val="22"/>
                <w:szCs w:val="22"/>
              </w:rPr>
              <w:t xml:space="preserve"> further</w:t>
            </w:r>
            <w:r w:rsidR="00870955" w:rsidRPr="3CD7D505">
              <w:rPr>
                <w:rFonts w:asciiTheme="minorHAnsi" w:hAnsiTheme="minorHAnsi" w:cstheme="minorBidi"/>
                <w:sz w:val="22"/>
                <w:szCs w:val="22"/>
              </w:rPr>
              <w:t xml:space="preserve"> RRDN funding? </w:t>
            </w:r>
            <w:r w:rsidR="00A64206" w:rsidRPr="3CD7D505">
              <w:rPr>
                <w:rFonts w:asciiTheme="minorHAnsi" w:hAnsiTheme="minorHAnsi" w:cstheme="minorBidi"/>
                <w:sz w:val="22"/>
                <w:szCs w:val="22"/>
              </w:rPr>
              <w:t>(Max 250 words)</w:t>
            </w:r>
          </w:p>
        </w:tc>
      </w:tr>
      <w:tr w:rsidR="00004411" w:rsidRPr="003D475A" w14:paraId="02D3F8C8" w14:textId="77777777" w:rsidTr="3CD7D505">
        <w:tc>
          <w:tcPr>
            <w:tcW w:w="14029" w:type="dxa"/>
          </w:tcPr>
          <w:p w14:paraId="6FACFCA3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5A64E290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6B549723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2736F7FA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</w:tbl>
    <w:p w14:paraId="754BFFD0" w14:textId="77777777" w:rsidR="00004411" w:rsidRPr="003D475A" w:rsidRDefault="00004411" w:rsidP="00004411">
      <w:pPr>
        <w:jc w:val="both"/>
        <w:rPr>
          <w:rFonts w:asciiTheme="minorHAnsi" w:hAnsiTheme="minorHAnsi" w:cstheme="minorHAnsi"/>
          <w:sz w:val="22"/>
          <w:szCs w:val="22"/>
        </w:rPr>
      </w:pPr>
      <w:r w:rsidRPr="003D475A">
        <w:rPr>
          <w:rFonts w:asciiTheme="minorHAnsi" w:hAnsiTheme="minorHAnsi" w:cstheme="minorHAnsi"/>
          <w:sz w:val="22"/>
          <w:szCs w:val="22"/>
        </w:rPr>
        <w:t>Like for like vacancy replacements only.</w:t>
      </w:r>
    </w:p>
    <w:tbl>
      <w:tblPr>
        <w:tblStyle w:val="TableGrid"/>
        <w:tblW w:w="14029" w:type="dxa"/>
        <w:tblLook w:val="04A0" w:firstRow="1" w:lastRow="0" w:firstColumn="1" w:lastColumn="0" w:noHBand="0" w:noVBand="1"/>
      </w:tblPr>
      <w:tblGrid>
        <w:gridCol w:w="14029"/>
      </w:tblGrid>
      <w:tr w:rsidR="00004411" w:rsidRPr="003D475A" w14:paraId="556475BE" w14:textId="77777777" w:rsidTr="00295C59">
        <w:tc>
          <w:tcPr>
            <w:tcW w:w="14029" w:type="dxa"/>
            <w:shd w:val="clear" w:color="auto" w:fill="D9E2F3" w:themeFill="accent1" w:themeFillTint="33"/>
          </w:tcPr>
          <w:p w14:paraId="7A52CBE1" w14:textId="10D22DD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  <w:r w:rsidRPr="003D475A">
              <w:rPr>
                <w:rFonts w:asciiTheme="minorHAnsi" w:hAnsiTheme="minorHAnsi" w:cstheme="minorHAnsi"/>
                <w:sz w:val="22"/>
                <w:szCs w:val="22"/>
              </w:rPr>
              <w:t>What would be the impact of not filling the vacancy in the context of current and future portfolio?</w:t>
            </w:r>
          </w:p>
        </w:tc>
      </w:tr>
      <w:tr w:rsidR="00004411" w:rsidRPr="003D475A" w14:paraId="4B133AC0" w14:textId="77777777" w:rsidTr="7D38ED59">
        <w:tc>
          <w:tcPr>
            <w:tcW w:w="14029" w:type="dxa"/>
          </w:tcPr>
          <w:p w14:paraId="0A05CF5F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1BF11EB8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  <w:p w14:paraId="0C343CF5" w14:textId="77777777" w:rsidR="00004411" w:rsidRPr="003D475A" w:rsidRDefault="00004411">
            <w:pPr>
              <w:jc w:val="both"/>
              <w:rPr>
                <w:rFonts w:asciiTheme="minorHAnsi" w:hAnsiTheme="minorHAnsi" w:cstheme="minorHAnsi"/>
                <w:sz w:val="22"/>
                <w:szCs w:val="22"/>
              </w:rPr>
            </w:pPr>
          </w:p>
        </w:tc>
      </w:tr>
    </w:tbl>
    <w:p w14:paraId="2CBBD67B" w14:textId="77777777" w:rsidR="00004411" w:rsidRDefault="00004411" w:rsidP="00004411">
      <w:pPr>
        <w:jc w:val="both"/>
      </w:pPr>
      <w:r>
        <w:t>Outcome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3950"/>
      </w:tblGrid>
      <w:tr w:rsidR="00004411" w14:paraId="0D515AC4" w14:textId="77777777">
        <w:tc>
          <w:tcPr>
            <w:tcW w:w="13950" w:type="dxa"/>
          </w:tcPr>
          <w:p w14:paraId="3D1FF045" w14:textId="77777777" w:rsidR="00004411" w:rsidRDefault="00004411">
            <w:pPr>
              <w:jc w:val="both"/>
            </w:pPr>
          </w:p>
        </w:tc>
      </w:tr>
    </w:tbl>
    <w:p w14:paraId="1F9D789F" w14:textId="77777777" w:rsidR="00EB50A9" w:rsidRDefault="00EB50A9" w:rsidP="00F356EB"/>
    <w:sectPr w:rsidR="00EB50A9" w:rsidSect="003D475A">
      <w:headerReference w:type="default" r:id="rId17"/>
      <w:footerReference w:type="default" r:id="rId18"/>
      <w:pgSz w:w="16840" w:h="11900" w:orient="landscape"/>
      <w:pgMar w:top="1440" w:right="1440" w:bottom="1440" w:left="1440" w:header="708" w:footer="340" w:gutter="0"/>
      <w:cols w:space="708"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comment w:id="0" w:author="SKENE, Imogen (BARTS HEALTH NHS TRUST)" w:date="2024-11-11T17:15:00Z" w:initials="IS">
    <w:p w14:paraId="76729B11" w14:textId="10683574" w:rsidR="00B213D8" w:rsidRDefault="00B213D8" w:rsidP="00B213D8">
      <w:r>
        <w:rPr>
          <w:rStyle w:val="CommentReference"/>
        </w:rPr>
        <w:annotationRef/>
      </w:r>
      <w:r>
        <w:rPr>
          <w:color w:val="000000"/>
          <w:sz w:val="20"/>
          <w:szCs w:val="20"/>
        </w:rPr>
        <w:t>Add a drop down option here for new post/like for like/parental/long-term sick?</w:t>
      </w:r>
    </w:p>
  </w:comment>
  <w:comment w:id="1" w:author="HOARE, Ginette (BARTS HEALTH NHS TRUST)" w:date="2024-11-28T16:08:00Z" w:initials="GH">
    <w:p w14:paraId="1A15CB87" w14:textId="77777777" w:rsidR="00BF0F3D" w:rsidRDefault="00BF0F3D" w:rsidP="00BF0F3D">
      <w:pPr>
        <w:pStyle w:val="CommentText"/>
      </w:pPr>
      <w:r>
        <w:rPr>
          <w:rStyle w:val="CommentReference"/>
        </w:rPr>
        <w:annotationRef/>
      </w:r>
      <w:r>
        <w:t>I think we can trial that and see if it works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commentEx w15:paraId="76729B11" w15:done="1"/>
  <w15:commentEx w15:paraId="1A15CB87" w15:paraIdParent="76729B11" w15:done="1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cr w16du wp14">
  <w16cex:commentExtensible w16cex:durableId="31C1C31F" w16cex:dateUtc="2024-11-11T17:15:00Z"/>
  <w16cex:commentExtensible w16cex:durableId="457DC08C" w16cex:dateUtc="2024-11-28T16:08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6cid:commentId w16cid:paraId="76729B11" w16cid:durableId="31C1C31F"/>
  <w16cid:commentId w16cid:paraId="1A15CB87" w16cid:durableId="457DC08C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0B1888C" w14:textId="77777777" w:rsidR="00A01A3F" w:rsidRDefault="00A01A3F" w:rsidP="00004411">
      <w:r>
        <w:separator/>
      </w:r>
    </w:p>
  </w:endnote>
  <w:endnote w:type="continuationSeparator" w:id="0">
    <w:p w14:paraId="3BFB4725" w14:textId="77777777" w:rsidR="00A01A3F" w:rsidRDefault="00A01A3F" w:rsidP="0000441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461995500"/>
      <w:docPartObj>
        <w:docPartGallery w:val="Page Numbers (Bottom of Page)"/>
        <w:docPartUnique/>
      </w:docPartObj>
    </w:sdtPr>
    <w:sdtEndPr/>
    <w:sdtContent>
      <w:sdt>
        <w:sdtPr>
          <w:id w:val="-1769616900"/>
          <w:docPartObj>
            <w:docPartGallery w:val="Page Numbers (Top of Page)"/>
            <w:docPartUnique/>
          </w:docPartObj>
        </w:sdtPr>
        <w:sdtEndPr/>
        <w:sdtContent>
          <w:p w14:paraId="4E297451" w14:textId="69D60ED9" w:rsidR="00004411" w:rsidRDefault="008A6686">
            <w:pPr>
              <w:pStyle w:val="Footer"/>
              <w:jc w:val="right"/>
            </w:pPr>
            <w:r>
              <w:t>Barts Health CRN Funding app_ V1.</w:t>
            </w:r>
            <w:r w:rsidR="003B2039">
              <w:t>2</w:t>
            </w:r>
            <w:r>
              <w:t xml:space="preserve"> </w:t>
            </w:r>
            <w:r w:rsidR="008A6A00">
              <w:t>April 2025</w:t>
            </w:r>
            <w:r>
              <w:tab/>
            </w:r>
            <w:r>
              <w:tab/>
            </w:r>
            <w:r>
              <w:tab/>
            </w:r>
            <w:r>
              <w:tab/>
            </w:r>
            <w:r>
              <w:tab/>
            </w:r>
            <w:r>
              <w:tab/>
            </w:r>
            <w:r w:rsidR="00004411">
              <w:t xml:space="preserve">Page </w:t>
            </w:r>
            <w:r w:rsidR="00004411">
              <w:rPr>
                <w:b/>
                <w:bCs/>
              </w:rPr>
              <w:fldChar w:fldCharType="begin"/>
            </w:r>
            <w:r w:rsidR="00004411">
              <w:rPr>
                <w:b/>
                <w:bCs/>
              </w:rPr>
              <w:instrText>PAGE</w:instrText>
            </w:r>
            <w:r w:rsidR="00004411">
              <w:rPr>
                <w:b/>
                <w:bCs/>
              </w:rPr>
              <w:fldChar w:fldCharType="separate"/>
            </w:r>
            <w:r w:rsidR="00004411">
              <w:rPr>
                <w:b/>
                <w:bCs/>
              </w:rPr>
              <w:t>2</w:t>
            </w:r>
            <w:r w:rsidR="00004411">
              <w:rPr>
                <w:b/>
                <w:bCs/>
              </w:rPr>
              <w:fldChar w:fldCharType="end"/>
            </w:r>
            <w:r w:rsidR="00004411">
              <w:t xml:space="preserve"> of </w:t>
            </w:r>
            <w:r w:rsidR="00004411">
              <w:rPr>
                <w:b/>
                <w:bCs/>
              </w:rPr>
              <w:fldChar w:fldCharType="begin"/>
            </w:r>
            <w:r w:rsidR="00004411">
              <w:rPr>
                <w:b/>
                <w:bCs/>
              </w:rPr>
              <w:instrText>NUMPAGES</w:instrText>
            </w:r>
            <w:r w:rsidR="00004411">
              <w:rPr>
                <w:b/>
                <w:bCs/>
              </w:rPr>
              <w:fldChar w:fldCharType="separate"/>
            </w:r>
            <w:r w:rsidR="00004411">
              <w:rPr>
                <w:b/>
                <w:bCs/>
              </w:rPr>
              <w:t>2</w:t>
            </w:r>
            <w:r w:rsidR="00004411">
              <w:rPr>
                <w:b/>
                <w:bCs/>
              </w:rPr>
              <w:fldChar w:fldCharType="end"/>
            </w:r>
          </w:p>
        </w:sdtContent>
      </w:sdt>
    </w:sdtContent>
  </w:sdt>
  <w:p w14:paraId="19269E47" w14:textId="77777777" w:rsidR="00004411" w:rsidRDefault="00004411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34B133A" w14:textId="77777777" w:rsidR="00A01A3F" w:rsidRDefault="00A01A3F" w:rsidP="00004411">
      <w:r>
        <w:separator/>
      </w:r>
    </w:p>
  </w:footnote>
  <w:footnote w:type="continuationSeparator" w:id="0">
    <w:p w14:paraId="73529681" w14:textId="77777777" w:rsidR="00A01A3F" w:rsidRDefault="00A01A3F" w:rsidP="0000441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CF5FF4" w14:textId="13FF9994" w:rsidR="00004411" w:rsidRDefault="00004411">
    <w:pPr>
      <w:pStyle w:val="Header"/>
    </w:pPr>
    <w:r w:rsidRPr="00D04D8E">
      <w:rPr>
        <w:rFonts w:ascii="Arial" w:hAnsi="Arial"/>
        <w:noProof/>
      </w:rPr>
      <w:drawing>
        <wp:anchor distT="0" distB="0" distL="114300" distR="114300" simplePos="0" relativeHeight="251658240" behindDoc="1" locked="0" layoutInCell="1" allowOverlap="1" wp14:anchorId="4FB3811B" wp14:editId="0EFDCF7E">
          <wp:simplePos x="0" y="0"/>
          <wp:positionH relativeFrom="margin">
            <wp:align>right</wp:align>
          </wp:positionH>
          <wp:positionV relativeFrom="paragraph">
            <wp:posOffset>-268605</wp:posOffset>
          </wp:positionV>
          <wp:extent cx="1036955" cy="601980"/>
          <wp:effectExtent l="0" t="0" r="0" b="7620"/>
          <wp:wrapNone/>
          <wp:docPr id="2" name="Picture 2" descr="Logo&#10;&#10;Description automatically generated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Picture 2" descr="Logo&#10;&#10;Description automatically generated"/>
                  <pic:cNvPicPr>
                    <a:picLocks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036955" cy="60198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C761947"/>
    <w:multiLevelType w:val="hybridMultilevel"/>
    <w:tmpl w:val="E6B2F5E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7CCF5206"/>
    <w:multiLevelType w:val="hybridMultilevel"/>
    <w:tmpl w:val="FF04E68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2056854162">
    <w:abstractNumId w:val="1"/>
  </w:num>
  <w:num w:numId="2" w16cid:durableId="956179578">
    <w:abstractNumId w:val="0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SKENE, Imogen (BARTS HEALTH NHS TRUST)">
    <w15:presenceInfo w15:providerId="AD" w15:userId="S::i.skene@nhs.net::5ec3d316-9eb3-495d-9f7c-aadde0da5ce4"/>
  </w15:person>
  <w15:person w15:author="HOARE, Ginette (BARTS HEALTH NHS TRUST)">
    <w15:presenceInfo w15:providerId="AD" w15:userId="S::ginette.hoare1@nhs.net::2e5585cd-22cf-4fa6-8eb1-70b1a5abf126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hideSpellingErrors/>
  <w:hideGrammaticalErrors/>
  <w:trackRevisions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04411"/>
    <w:rsid w:val="000012FB"/>
    <w:rsid w:val="00004411"/>
    <w:rsid w:val="00005AC6"/>
    <w:rsid w:val="00024BFD"/>
    <w:rsid w:val="00030565"/>
    <w:rsid w:val="0006482C"/>
    <w:rsid w:val="00070C02"/>
    <w:rsid w:val="000735CF"/>
    <w:rsid w:val="00077474"/>
    <w:rsid w:val="000B79B0"/>
    <w:rsid w:val="000C71F4"/>
    <w:rsid w:val="000F552A"/>
    <w:rsid w:val="001225AC"/>
    <w:rsid w:val="001477A1"/>
    <w:rsid w:val="00172CE6"/>
    <w:rsid w:val="00186ED7"/>
    <w:rsid w:val="00197652"/>
    <w:rsid w:val="001B3C50"/>
    <w:rsid w:val="001B520D"/>
    <w:rsid w:val="001C7DFC"/>
    <w:rsid w:val="001D5DE9"/>
    <w:rsid w:val="001E0166"/>
    <w:rsid w:val="002022BA"/>
    <w:rsid w:val="00223D28"/>
    <w:rsid w:val="00242098"/>
    <w:rsid w:val="00250B7C"/>
    <w:rsid w:val="0025244D"/>
    <w:rsid w:val="00267588"/>
    <w:rsid w:val="00271B59"/>
    <w:rsid w:val="0027449B"/>
    <w:rsid w:val="002929D2"/>
    <w:rsid w:val="00295C59"/>
    <w:rsid w:val="002D2517"/>
    <w:rsid w:val="002E7552"/>
    <w:rsid w:val="002F759E"/>
    <w:rsid w:val="00314902"/>
    <w:rsid w:val="00316BFA"/>
    <w:rsid w:val="003325EF"/>
    <w:rsid w:val="00333EDC"/>
    <w:rsid w:val="003679E9"/>
    <w:rsid w:val="0037566E"/>
    <w:rsid w:val="00375A79"/>
    <w:rsid w:val="003876B3"/>
    <w:rsid w:val="003B2039"/>
    <w:rsid w:val="003B3FAD"/>
    <w:rsid w:val="003C2360"/>
    <w:rsid w:val="003C6F87"/>
    <w:rsid w:val="003D475A"/>
    <w:rsid w:val="003D494D"/>
    <w:rsid w:val="003F0C36"/>
    <w:rsid w:val="00400CD4"/>
    <w:rsid w:val="00431ADD"/>
    <w:rsid w:val="004415B3"/>
    <w:rsid w:val="00450C00"/>
    <w:rsid w:val="0046104F"/>
    <w:rsid w:val="004631F9"/>
    <w:rsid w:val="00463890"/>
    <w:rsid w:val="00466B61"/>
    <w:rsid w:val="0047016E"/>
    <w:rsid w:val="00473FC5"/>
    <w:rsid w:val="00497416"/>
    <w:rsid w:val="00497C79"/>
    <w:rsid w:val="004B534B"/>
    <w:rsid w:val="004C1202"/>
    <w:rsid w:val="004C3D22"/>
    <w:rsid w:val="004D52C6"/>
    <w:rsid w:val="00515334"/>
    <w:rsid w:val="00522D67"/>
    <w:rsid w:val="005336AB"/>
    <w:rsid w:val="00553759"/>
    <w:rsid w:val="0056412E"/>
    <w:rsid w:val="00564CF0"/>
    <w:rsid w:val="00583984"/>
    <w:rsid w:val="005A0F34"/>
    <w:rsid w:val="005F52D4"/>
    <w:rsid w:val="006409D1"/>
    <w:rsid w:val="0066448F"/>
    <w:rsid w:val="006B3BDD"/>
    <w:rsid w:val="006B616F"/>
    <w:rsid w:val="006C4662"/>
    <w:rsid w:val="006C6018"/>
    <w:rsid w:val="006D54B1"/>
    <w:rsid w:val="007010E0"/>
    <w:rsid w:val="00713B3F"/>
    <w:rsid w:val="00713C58"/>
    <w:rsid w:val="007166AD"/>
    <w:rsid w:val="007250D8"/>
    <w:rsid w:val="007454BD"/>
    <w:rsid w:val="00760FFF"/>
    <w:rsid w:val="00782184"/>
    <w:rsid w:val="00796B27"/>
    <w:rsid w:val="007B710E"/>
    <w:rsid w:val="007C1359"/>
    <w:rsid w:val="007C46A1"/>
    <w:rsid w:val="007E5BF4"/>
    <w:rsid w:val="00801EFE"/>
    <w:rsid w:val="008069D2"/>
    <w:rsid w:val="00834000"/>
    <w:rsid w:val="00841C3B"/>
    <w:rsid w:val="00842F92"/>
    <w:rsid w:val="00846F09"/>
    <w:rsid w:val="00847056"/>
    <w:rsid w:val="00852E36"/>
    <w:rsid w:val="00865C4D"/>
    <w:rsid w:val="00867244"/>
    <w:rsid w:val="00870955"/>
    <w:rsid w:val="00875035"/>
    <w:rsid w:val="00881293"/>
    <w:rsid w:val="008A2189"/>
    <w:rsid w:val="008A6686"/>
    <w:rsid w:val="008A6A00"/>
    <w:rsid w:val="008B16AD"/>
    <w:rsid w:val="008C3555"/>
    <w:rsid w:val="008C5911"/>
    <w:rsid w:val="008F1302"/>
    <w:rsid w:val="008F710B"/>
    <w:rsid w:val="00901001"/>
    <w:rsid w:val="00912CFD"/>
    <w:rsid w:val="00917F18"/>
    <w:rsid w:val="00935CD9"/>
    <w:rsid w:val="009432A3"/>
    <w:rsid w:val="00943FA1"/>
    <w:rsid w:val="0095593F"/>
    <w:rsid w:val="009654E9"/>
    <w:rsid w:val="00981757"/>
    <w:rsid w:val="00996076"/>
    <w:rsid w:val="009D34D3"/>
    <w:rsid w:val="009D63D6"/>
    <w:rsid w:val="009E3805"/>
    <w:rsid w:val="009E5003"/>
    <w:rsid w:val="009F0758"/>
    <w:rsid w:val="00A01A3F"/>
    <w:rsid w:val="00A15D83"/>
    <w:rsid w:val="00A41019"/>
    <w:rsid w:val="00A469A8"/>
    <w:rsid w:val="00A52197"/>
    <w:rsid w:val="00A5404C"/>
    <w:rsid w:val="00A543AE"/>
    <w:rsid w:val="00A54F45"/>
    <w:rsid w:val="00A64206"/>
    <w:rsid w:val="00AA33B8"/>
    <w:rsid w:val="00AB413A"/>
    <w:rsid w:val="00AC6296"/>
    <w:rsid w:val="00AD3F72"/>
    <w:rsid w:val="00AF1C02"/>
    <w:rsid w:val="00AF23E3"/>
    <w:rsid w:val="00B06BF1"/>
    <w:rsid w:val="00B10445"/>
    <w:rsid w:val="00B13C47"/>
    <w:rsid w:val="00B2111D"/>
    <w:rsid w:val="00B213D8"/>
    <w:rsid w:val="00B26684"/>
    <w:rsid w:val="00B638CA"/>
    <w:rsid w:val="00B63FFD"/>
    <w:rsid w:val="00B80DF8"/>
    <w:rsid w:val="00B83634"/>
    <w:rsid w:val="00B85366"/>
    <w:rsid w:val="00B856EB"/>
    <w:rsid w:val="00B901E1"/>
    <w:rsid w:val="00BA499F"/>
    <w:rsid w:val="00BA654F"/>
    <w:rsid w:val="00BA71FD"/>
    <w:rsid w:val="00BB55E4"/>
    <w:rsid w:val="00BC1D4C"/>
    <w:rsid w:val="00BC3239"/>
    <w:rsid w:val="00BE6B0E"/>
    <w:rsid w:val="00BF0F3D"/>
    <w:rsid w:val="00C012BB"/>
    <w:rsid w:val="00C12AEE"/>
    <w:rsid w:val="00C21E4A"/>
    <w:rsid w:val="00C35FAB"/>
    <w:rsid w:val="00C37028"/>
    <w:rsid w:val="00C70680"/>
    <w:rsid w:val="00C81018"/>
    <w:rsid w:val="00C85520"/>
    <w:rsid w:val="00C90993"/>
    <w:rsid w:val="00C920EC"/>
    <w:rsid w:val="00C92344"/>
    <w:rsid w:val="00CB2AF7"/>
    <w:rsid w:val="00CC6E73"/>
    <w:rsid w:val="00CD0E20"/>
    <w:rsid w:val="00CD26B5"/>
    <w:rsid w:val="00CF6D27"/>
    <w:rsid w:val="00D01D88"/>
    <w:rsid w:val="00D20DA9"/>
    <w:rsid w:val="00D2263B"/>
    <w:rsid w:val="00D4533C"/>
    <w:rsid w:val="00D705E7"/>
    <w:rsid w:val="00D71618"/>
    <w:rsid w:val="00D81809"/>
    <w:rsid w:val="00DA2148"/>
    <w:rsid w:val="00DA21F3"/>
    <w:rsid w:val="00DA7B68"/>
    <w:rsid w:val="00DB1B2C"/>
    <w:rsid w:val="00DB356B"/>
    <w:rsid w:val="00DD6906"/>
    <w:rsid w:val="00DD7BDC"/>
    <w:rsid w:val="00DE5AFC"/>
    <w:rsid w:val="00DE7C3A"/>
    <w:rsid w:val="00DF02E8"/>
    <w:rsid w:val="00DF30DF"/>
    <w:rsid w:val="00DF4649"/>
    <w:rsid w:val="00DF7725"/>
    <w:rsid w:val="00E57F0E"/>
    <w:rsid w:val="00E65E18"/>
    <w:rsid w:val="00E71B73"/>
    <w:rsid w:val="00E8604B"/>
    <w:rsid w:val="00E93721"/>
    <w:rsid w:val="00EB50A9"/>
    <w:rsid w:val="00ED2335"/>
    <w:rsid w:val="00ED2437"/>
    <w:rsid w:val="00EE345B"/>
    <w:rsid w:val="00F00784"/>
    <w:rsid w:val="00F05E96"/>
    <w:rsid w:val="00F16251"/>
    <w:rsid w:val="00F26994"/>
    <w:rsid w:val="00F356EB"/>
    <w:rsid w:val="00F51FE2"/>
    <w:rsid w:val="00F56348"/>
    <w:rsid w:val="00F71AF9"/>
    <w:rsid w:val="00F95E93"/>
    <w:rsid w:val="00FA64F9"/>
    <w:rsid w:val="00FB3A5D"/>
    <w:rsid w:val="00FB71A8"/>
    <w:rsid w:val="00FC39A2"/>
    <w:rsid w:val="00FC6585"/>
    <w:rsid w:val="00FD0367"/>
    <w:rsid w:val="00FE3049"/>
    <w:rsid w:val="00FE45ED"/>
    <w:rsid w:val="00FF01D0"/>
    <w:rsid w:val="0947A3B8"/>
    <w:rsid w:val="15C35CA7"/>
    <w:rsid w:val="2414313F"/>
    <w:rsid w:val="2C02C9C4"/>
    <w:rsid w:val="3CD7D505"/>
    <w:rsid w:val="3F9C7F5B"/>
    <w:rsid w:val="64562C67"/>
    <w:rsid w:val="785141FD"/>
    <w:rsid w:val="7D38ED5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03159101"/>
  <w15:chartTrackingRefBased/>
  <w15:docId w15:val="{5B170DC8-D452-4936-A957-E66208EBAA5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2"/>
        <w:szCs w:val="22"/>
        <w:lang w:val="en-GB" w:eastAsia="en-US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004411"/>
    <w:pPr>
      <w:spacing w:after="0" w:line="240" w:lineRule="auto"/>
    </w:pPr>
    <w:rPr>
      <w:rFonts w:asciiTheme="majorHAnsi" w:eastAsia="Times New Roman" w:hAnsiTheme="majorHAnsi" w:cs="Times New Roman"/>
      <w:kern w:val="0"/>
      <w:sz w:val="24"/>
      <w:szCs w:val="24"/>
      <w:lang w:eastAsia="en-GB"/>
      <w14:ligatures w14:val="non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rsid w:val="00004411"/>
    <w:pPr>
      <w:spacing w:after="0" w:line="240" w:lineRule="auto"/>
    </w:pPr>
    <w:rPr>
      <w:kern w:val="0"/>
      <w:sz w:val="24"/>
      <w:szCs w:val="24"/>
      <w14:ligatures w14:val="none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basedOn w:val="DefaultParagraphFont"/>
    <w:uiPriority w:val="99"/>
    <w:unhideWhenUsed/>
    <w:rsid w:val="00004411"/>
    <w:rPr>
      <w:color w:val="0563C1" w:themeColor="hyperlink"/>
      <w:u w:val="single"/>
    </w:rPr>
  </w:style>
  <w:style w:type="paragraph" w:customStyle="1" w:styleId="paragraph">
    <w:name w:val="paragraph"/>
    <w:basedOn w:val="Normal"/>
    <w:rsid w:val="00004411"/>
    <w:pPr>
      <w:spacing w:before="100" w:beforeAutospacing="1" w:after="100" w:afterAutospacing="1"/>
    </w:pPr>
  </w:style>
  <w:style w:type="character" w:customStyle="1" w:styleId="normaltextrun">
    <w:name w:val="normaltextrun"/>
    <w:basedOn w:val="DefaultParagraphFont"/>
    <w:rsid w:val="00004411"/>
  </w:style>
  <w:style w:type="character" w:customStyle="1" w:styleId="eop">
    <w:name w:val="eop"/>
    <w:basedOn w:val="DefaultParagraphFont"/>
    <w:rsid w:val="00004411"/>
  </w:style>
  <w:style w:type="paragraph" w:styleId="Header">
    <w:name w:val="header"/>
    <w:basedOn w:val="Normal"/>
    <w:link w:val="HeaderChar"/>
    <w:uiPriority w:val="99"/>
    <w:unhideWhenUsed/>
    <w:rsid w:val="00004411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99"/>
    <w:rsid w:val="00004411"/>
    <w:rPr>
      <w:rFonts w:asciiTheme="majorHAnsi" w:eastAsia="Times New Roman" w:hAnsiTheme="majorHAnsi" w:cs="Times New Roman"/>
      <w:kern w:val="0"/>
      <w:sz w:val="24"/>
      <w:szCs w:val="24"/>
      <w:lang w:eastAsia="en-GB"/>
      <w14:ligatures w14:val="none"/>
    </w:rPr>
  </w:style>
  <w:style w:type="paragraph" w:styleId="Footer">
    <w:name w:val="footer"/>
    <w:basedOn w:val="Normal"/>
    <w:link w:val="FooterChar"/>
    <w:uiPriority w:val="99"/>
    <w:unhideWhenUsed/>
    <w:rsid w:val="00004411"/>
    <w:pPr>
      <w:tabs>
        <w:tab w:val="center" w:pos="4513"/>
        <w:tab w:val="right" w:pos="902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004411"/>
    <w:rPr>
      <w:rFonts w:asciiTheme="majorHAnsi" w:eastAsia="Times New Roman" w:hAnsiTheme="majorHAnsi" w:cs="Times New Roman"/>
      <w:kern w:val="0"/>
      <w:sz w:val="24"/>
      <w:szCs w:val="24"/>
      <w:lang w:eastAsia="en-GB"/>
      <w14:ligatures w14:val="none"/>
    </w:rPr>
  </w:style>
  <w:style w:type="character" w:styleId="CommentReference">
    <w:name w:val="annotation reference"/>
    <w:basedOn w:val="DefaultParagraphFont"/>
    <w:uiPriority w:val="99"/>
    <w:semiHidden/>
    <w:unhideWhenUsed/>
    <w:rsid w:val="001D5DE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1D5DE9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1D5DE9"/>
    <w:rPr>
      <w:rFonts w:asciiTheme="majorHAnsi" w:eastAsia="Times New Roman" w:hAnsiTheme="majorHAnsi" w:cs="Times New Roman"/>
      <w:kern w:val="0"/>
      <w:sz w:val="20"/>
      <w:szCs w:val="20"/>
      <w:lang w:eastAsia="en-GB"/>
      <w14:ligatures w14:val="none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D5DE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D5DE9"/>
    <w:rPr>
      <w:rFonts w:asciiTheme="majorHAnsi" w:eastAsia="Times New Roman" w:hAnsiTheme="majorHAnsi" w:cs="Times New Roman"/>
      <w:b/>
      <w:bCs/>
      <w:kern w:val="0"/>
      <w:sz w:val="20"/>
      <w:szCs w:val="20"/>
      <w:lang w:eastAsia="en-GB"/>
      <w14:ligatures w14:val="none"/>
    </w:rPr>
  </w:style>
  <w:style w:type="paragraph" w:styleId="Revision">
    <w:name w:val="Revision"/>
    <w:hidden/>
    <w:uiPriority w:val="99"/>
    <w:semiHidden/>
    <w:rsid w:val="00A41019"/>
    <w:pPr>
      <w:spacing w:after="0" w:line="240" w:lineRule="auto"/>
    </w:pPr>
    <w:rPr>
      <w:rFonts w:asciiTheme="majorHAnsi" w:eastAsia="Times New Roman" w:hAnsiTheme="majorHAnsi" w:cs="Times New Roman"/>
      <w:kern w:val="0"/>
      <w:sz w:val="24"/>
      <w:szCs w:val="24"/>
      <w:lang w:eastAsia="en-GB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F00784"/>
    <w:rPr>
      <w:color w:val="605E5C"/>
      <w:shd w:val="clear" w:color="auto" w:fill="E1DFDD"/>
    </w:rPr>
  </w:style>
  <w:style w:type="character" w:styleId="PlaceholderText">
    <w:name w:val="Placeholder Text"/>
    <w:basedOn w:val="DefaultParagraphFont"/>
    <w:uiPriority w:val="99"/>
    <w:semiHidden/>
    <w:rsid w:val="00CC6E73"/>
    <w:rPr>
      <w:color w:val="808080"/>
    </w:rPr>
  </w:style>
  <w:style w:type="paragraph" w:styleId="ListParagraph">
    <w:name w:val="List Paragraph"/>
    <w:basedOn w:val="Normal"/>
    <w:uiPriority w:val="34"/>
    <w:qFormat/>
    <w:rsid w:val="007C46A1"/>
    <w:pPr>
      <w:ind w:left="720"/>
      <w:contextualSpacing/>
    </w:pPr>
  </w:style>
  <w:style w:type="character" w:styleId="FollowedHyperlink">
    <w:name w:val="FollowedHyperlink"/>
    <w:basedOn w:val="DefaultParagraphFont"/>
    <w:uiPriority w:val="99"/>
    <w:semiHidden/>
    <w:unhideWhenUsed/>
    <w:rsid w:val="000F552A"/>
    <w:rPr>
      <w:color w:val="954F72" w:themeColor="followedHyperlink"/>
      <w:u w:val="single"/>
    </w:rPr>
  </w:style>
  <w:style w:type="character" w:styleId="Mention">
    <w:name w:val="Mention"/>
    <w:basedOn w:val="DefaultParagraphFont"/>
    <w:uiPriority w:val="99"/>
    <w:unhideWhenUsed/>
    <w:rsid w:val="00431ADD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comments" Target="comments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settings" Target="settings.xml"/><Relationship Id="rId12" Type="http://schemas.openxmlformats.org/officeDocument/2006/relationships/hyperlink" Target="https://nhs-my.sharepoint.com/:l:/g/personal/ginette_hoare1_nhs_net/JABI7Qnhh_A1TaBYehX4TwRwAZRQLguOOxmSwMHnlYgpqrc?nav=ZTJmMTc2ZWEtYjVjZS00NjRhLTlkZTctYjJjOTMyYmMwMTRl" TargetMode="Externa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microsoft.com/office/2018/08/relationships/commentsExtensible" Target="commentsExtensible.xml"/><Relationship Id="rId20" Type="http://schemas.microsoft.com/office/2011/relationships/people" Target="peop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yperlink" Target="mailto:bartshealth.crnsupport@nhs.net" TargetMode="External"/><Relationship Id="rId5" Type="http://schemas.openxmlformats.org/officeDocument/2006/relationships/numbering" Target="numbering.xml"/><Relationship Id="rId15" Type="http://schemas.microsoft.com/office/2016/09/relationships/commentsIds" Target="commentsIds.xml"/><Relationship Id="rId10" Type="http://schemas.openxmlformats.org/officeDocument/2006/relationships/endnotes" Target="end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microsoft.com/office/2011/relationships/commentsExtended" Target="commentsExtended.xml"/><Relationship Id="rId22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736931FC0A71643A5D74E227429D68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C3AC079-4103-BE48-BABA-0876E9030926}"/>
      </w:docPartPr>
      <w:docPartBody>
        <w:p w:rsidR="007849FE" w:rsidRDefault="0047016E" w:rsidP="0047016E">
          <w:pPr>
            <w:pStyle w:val="0736931FC0A71643A5D74E227429D6882"/>
          </w:pPr>
          <w:r w:rsidRPr="00760FFF">
            <w:rPr>
              <w:rStyle w:val="PlaceholderText"/>
              <w:rFonts w:eastAsiaTheme="minorHAnsi"/>
              <w:i/>
              <w:iCs/>
              <w:color w:val="A6A6A6" w:themeColor="background1" w:themeShade="A6"/>
            </w:rPr>
            <w:t>Choose an item.</w:t>
          </w:r>
        </w:p>
      </w:docPartBody>
    </w:docPart>
    <w:docPart>
      <w:docPartPr>
        <w:name w:val="BA7272554198C04C8B707A1108B4DD7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5D612F3-8431-E34A-BBFD-7EDA8FA27266}"/>
      </w:docPartPr>
      <w:docPartBody>
        <w:p w:rsidR="007849FE" w:rsidRDefault="0047016E" w:rsidP="0047016E">
          <w:pPr>
            <w:pStyle w:val="BA7272554198C04C8B707A1108B4DD791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7A5BE45BEFCC5E41A5F69E74C5A4AB4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23073EF-3E85-2849-9E7B-1078E18534E3}"/>
      </w:docPartPr>
      <w:docPartBody>
        <w:p w:rsidR="007849FE" w:rsidRDefault="0047016E" w:rsidP="0047016E">
          <w:pPr>
            <w:pStyle w:val="7A5BE45BEFCC5E41A5F69E74C5A4AB451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2D213E713002AD4E8599E1D20888B1B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0C54FA-549A-B146-BDDF-68D15967343F}"/>
      </w:docPartPr>
      <w:docPartBody>
        <w:p w:rsidR="007849FE" w:rsidRDefault="0047016E" w:rsidP="0047016E">
          <w:pPr>
            <w:pStyle w:val="2D213E713002AD4E8599E1D20888B1B91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AE9C560CED21B247B1C80AF16606CD1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0C71296-8BD4-0346-A2AB-1E1CA2A564BB}"/>
      </w:docPartPr>
      <w:docPartBody>
        <w:p w:rsidR="007849FE" w:rsidRDefault="0047016E" w:rsidP="0047016E">
          <w:pPr>
            <w:pStyle w:val="AE9C560CED21B247B1C80AF16606CD191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EBFB724D14FF084DB45ECD0DDECE4DF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E3AB62-557C-6F4B-8385-A66D7A47A6E0}"/>
      </w:docPartPr>
      <w:docPartBody>
        <w:p w:rsidR="007849FE" w:rsidRDefault="0047016E" w:rsidP="0047016E">
          <w:pPr>
            <w:pStyle w:val="EBFB724D14FF084DB45ECD0DDECE4DF41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4B36546CDDC84D26A19A4376C4218F7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6A31FA8-3EF3-4085-A90F-B57C61874232}"/>
      </w:docPartPr>
      <w:docPartBody>
        <w:p w:rsidR="002473C9" w:rsidRDefault="0047016E" w:rsidP="0047016E">
          <w:pPr>
            <w:pStyle w:val="4B36546CDDC84D26A19A4376C4218F771"/>
          </w:pPr>
          <w:r w:rsidRPr="00984FD0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21E6C3140E91468C9D4CCD1B2A5E64C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ECA095-FC46-4EDE-B12A-386FE9B116F5}"/>
      </w:docPartPr>
      <w:docPartBody>
        <w:p w:rsidR="002473C9" w:rsidRDefault="0047016E" w:rsidP="0047016E">
          <w:pPr>
            <w:pStyle w:val="21E6C3140E91468C9D4CCD1B2A5E64C0"/>
          </w:pPr>
          <w:r w:rsidRPr="00984FD0">
            <w:rPr>
              <w:rStyle w:val="PlaceholderText"/>
            </w:rPr>
            <w:t>Choose an item.</w:t>
          </w:r>
        </w:p>
      </w:docPartBody>
    </w:docPart>
    <w:docPart>
      <w:docPartPr>
        <w:name w:val="55C1E997E1444E6AA5F64181B809536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23F9C79-2566-4501-BE96-D4078DD0AD2E}"/>
      </w:docPartPr>
      <w:docPartBody>
        <w:p w:rsidR="002473C9" w:rsidRDefault="0047016E" w:rsidP="0047016E">
          <w:pPr>
            <w:pStyle w:val="55C1E997E1444E6AA5F64181B809536E"/>
          </w:pPr>
          <w:r w:rsidRPr="00984FD0">
            <w:rPr>
              <w:rStyle w:val="PlaceholderText"/>
            </w:rPr>
            <w:t>Choose an item.</w:t>
          </w:r>
        </w:p>
      </w:docPartBody>
    </w:docPart>
    <w:docPart>
      <w:docPartPr>
        <w:name w:val="C3E982DD9962430B86E7CD0FCB504E9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4AE32E-4AC9-47F3-B8A5-3C7251E37FE9}"/>
      </w:docPartPr>
      <w:docPartBody>
        <w:p w:rsidR="002473C9" w:rsidRDefault="0047016E" w:rsidP="0047016E">
          <w:pPr>
            <w:pStyle w:val="C3E982DD9962430B86E7CD0FCB504E9B"/>
          </w:pPr>
          <w:r w:rsidRPr="00984FD0">
            <w:rPr>
              <w:rStyle w:val="PlaceholderText"/>
            </w:rPr>
            <w:t>Choose an item.</w:t>
          </w:r>
        </w:p>
      </w:docPartBody>
    </w:docPart>
    <w:docPart>
      <w:docPartPr>
        <w:name w:val="F5400997B8B348348073B01780AB1F7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7C6D2AC-C5DD-493E-A280-B6F0103612EF}"/>
      </w:docPartPr>
      <w:docPartBody>
        <w:p w:rsidR="002473C9" w:rsidRDefault="0047016E" w:rsidP="0047016E">
          <w:pPr>
            <w:pStyle w:val="F5400997B8B348348073B01780AB1F7E"/>
          </w:pPr>
          <w:r w:rsidRPr="00984FD0">
            <w:rPr>
              <w:rStyle w:val="PlaceholderText"/>
            </w:rPr>
            <w:t>Choose an item.</w:t>
          </w:r>
        </w:p>
      </w:docPartBody>
    </w:docPart>
    <w:docPart>
      <w:docPartPr>
        <w:name w:val="36C284F5DAB44703A7FF489A35CFADD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F53222B-9ED6-4F2F-B003-1B89B1C9F755}"/>
      </w:docPartPr>
      <w:docPartBody>
        <w:p w:rsidR="002473C9" w:rsidRDefault="0047016E" w:rsidP="0047016E">
          <w:pPr>
            <w:pStyle w:val="36C284F5DAB44703A7FF489A35CFADD6"/>
          </w:pPr>
          <w:r w:rsidRPr="00984FD0">
            <w:rPr>
              <w:rStyle w:val="PlaceholderText"/>
            </w:rPr>
            <w:t>Choose an item.</w:t>
          </w:r>
        </w:p>
      </w:docPartBody>
    </w:docPart>
    <w:docPart>
      <w:docPartPr>
        <w:name w:val="5DF0A88AC825764398A44E4F6D3F3D1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1A623F3-23BC-9C48-AEB0-86F17A7046CF}"/>
      </w:docPartPr>
      <w:docPartBody>
        <w:p w:rsidR="00765E80" w:rsidRDefault="00B06BF1" w:rsidP="00B06BF1">
          <w:pPr>
            <w:pStyle w:val="5DF0A88AC825764398A44E4F6D3F3D12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9F180747178C0F4188E5487160BB6DF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52BA1AD-0A42-C94C-A1A9-D57A77210BFA}"/>
      </w:docPartPr>
      <w:docPartBody>
        <w:p w:rsidR="00765E80" w:rsidRDefault="00B06BF1" w:rsidP="00B06BF1">
          <w:pPr>
            <w:pStyle w:val="9F180747178C0F4188E5487160BB6DF4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D3D679FC3705A447A6B13CB419DFD90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35B71F-BBF3-9142-917A-5B1884D5591F}"/>
      </w:docPartPr>
      <w:docPartBody>
        <w:p w:rsidR="00765E80" w:rsidRDefault="00B06BF1" w:rsidP="00B06BF1">
          <w:pPr>
            <w:pStyle w:val="D3D679FC3705A447A6B13CB419DFD905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EEDD9BBC6170B9438E981633FF7E627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B72F099-F92E-1F4D-AE81-55F1BE35E0B2}"/>
      </w:docPartPr>
      <w:docPartBody>
        <w:p w:rsidR="00765E80" w:rsidRDefault="00B06BF1" w:rsidP="00B06BF1">
          <w:pPr>
            <w:pStyle w:val="EEDD9BBC6170B9438E981633FF7E627F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FB618D0EA67F5C44AAE17A16F4161BC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D141754-F312-2044-A98C-B3793553F66A}"/>
      </w:docPartPr>
      <w:docPartBody>
        <w:p w:rsidR="00765E80" w:rsidRDefault="00B06BF1" w:rsidP="00B06BF1">
          <w:pPr>
            <w:pStyle w:val="FB618D0EA67F5C44AAE17A16F4161BCA"/>
          </w:pPr>
          <w:r w:rsidRPr="009F1F58">
            <w:rPr>
              <w:rStyle w:val="PlaceholderText"/>
              <w:rFonts w:eastAsiaTheme="minorHAnsi"/>
            </w:rPr>
            <w:t>Choose an item.</w:t>
          </w:r>
        </w:p>
      </w:docPartBody>
    </w:docPart>
    <w:docPart>
      <w:docPartPr>
        <w:name w:val="F78B3691940B4247B192AD58E2DE440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D258722-B47C-6845-B563-3E2287274216}"/>
      </w:docPartPr>
      <w:docPartBody>
        <w:p w:rsidR="00765E80" w:rsidRDefault="00B06BF1" w:rsidP="00B06BF1">
          <w:pPr>
            <w:pStyle w:val="F78B3691940B4247B192AD58E2DE440C"/>
          </w:pPr>
          <w:r w:rsidRPr="002E7552">
            <w:rPr>
              <w:rStyle w:val="PlaceholderText"/>
              <w:rFonts w:eastAsiaTheme="minorHAnsi"/>
              <w:i/>
              <w:iCs/>
              <w:color w:val="A6A6A6" w:themeColor="background1" w:themeShade="A6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D153A"/>
    <w:rsid w:val="00034EA2"/>
    <w:rsid w:val="00242098"/>
    <w:rsid w:val="002473C9"/>
    <w:rsid w:val="002D2517"/>
    <w:rsid w:val="00327EFE"/>
    <w:rsid w:val="00345258"/>
    <w:rsid w:val="0047016E"/>
    <w:rsid w:val="005336AB"/>
    <w:rsid w:val="005C6AA1"/>
    <w:rsid w:val="006D153A"/>
    <w:rsid w:val="00762459"/>
    <w:rsid w:val="00765E80"/>
    <w:rsid w:val="007727FE"/>
    <w:rsid w:val="00775537"/>
    <w:rsid w:val="007849FE"/>
    <w:rsid w:val="00831BC5"/>
    <w:rsid w:val="00881293"/>
    <w:rsid w:val="00A00D99"/>
    <w:rsid w:val="00AD3F72"/>
    <w:rsid w:val="00B06BF1"/>
    <w:rsid w:val="00B13C47"/>
    <w:rsid w:val="00BC3239"/>
    <w:rsid w:val="00BF4195"/>
    <w:rsid w:val="00CB2AF7"/>
    <w:rsid w:val="00EF3349"/>
    <w:rsid w:val="00F05E96"/>
    <w:rsid w:val="00F9603F"/>
    <w:rsid w:val="00FC208A"/>
    <w:rsid w:val="00FC39A2"/>
    <w:rsid w:val="00FC5F4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4:docId w14:val="1394541E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en-GB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B06BF1"/>
    <w:rPr>
      <w:color w:val="808080"/>
    </w:rPr>
  </w:style>
  <w:style w:type="paragraph" w:customStyle="1" w:styleId="5DF0A88AC825764398A44E4F6D3F3D12">
    <w:name w:val="5DF0A88AC825764398A44E4F6D3F3D12"/>
    <w:rsid w:val="00B06BF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F180747178C0F4188E5487160BB6DF4">
    <w:name w:val="9F180747178C0F4188E5487160BB6DF4"/>
    <w:rsid w:val="00B06BF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3D679FC3705A447A6B13CB419DFD905">
    <w:name w:val="D3D679FC3705A447A6B13CB419DFD905"/>
    <w:rsid w:val="00B06BF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EDD9BBC6170B9438E981633FF7E627F">
    <w:name w:val="EEDD9BBC6170B9438E981633FF7E627F"/>
    <w:rsid w:val="00B06BF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B618D0EA67F5C44AAE17A16F4161BCA">
    <w:name w:val="FB618D0EA67F5C44AAE17A16F4161BCA"/>
    <w:rsid w:val="00B06BF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78B3691940B4247B192AD58E2DE440C">
    <w:name w:val="F78B3691940B4247B192AD58E2DE440C"/>
    <w:rsid w:val="00B06BF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736931FC0A71643A5D74E227429D6882">
    <w:name w:val="0736931FC0A71643A5D74E227429D6882"/>
    <w:rsid w:val="0047016E"/>
    <w:pPr>
      <w:spacing w:before="100" w:beforeAutospacing="1" w:after="100" w:afterAutospacing="1" w:line="240" w:lineRule="auto"/>
    </w:pPr>
    <w:rPr>
      <w:rFonts w:asciiTheme="majorHAnsi" w:eastAsia="Times New Roman" w:hAnsiTheme="majorHAnsi" w:cs="Times New Roman"/>
      <w:sz w:val="24"/>
      <w:szCs w:val="24"/>
    </w:rPr>
  </w:style>
  <w:style w:type="paragraph" w:customStyle="1" w:styleId="4B36546CDDC84D26A19A4376C4218F771">
    <w:name w:val="4B36546CDDC84D26A19A4376C4218F771"/>
    <w:rsid w:val="0047016E"/>
    <w:pPr>
      <w:spacing w:before="100" w:beforeAutospacing="1" w:after="100" w:afterAutospacing="1" w:line="240" w:lineRule="auto"/>
    </w:pPr>
    <w:rPr>
      <w:rFonts w:asciiTheme="majorHAnsi" w:eastAsia="Times New Roman" w:hAnsiTheme="majorHAnsi" w:cs="Times New Roman"/>
      <w:sz w:val="24"/>
      <w:szCs w:val="24"/>
    </w:rPr>
  </w:style>
  <w:style w:type="paragraph" w:customStyle="1" w:styleId="BA7272554198C04C8B707A1108B4DD791">
    <w:name w:val="BA7272554198C04C8B707A1108B4DD791"/>
    <w:rsid w:val="0047016E"/>
    <w:pPr>
      <w:spacing w:before="100" w:beforeAutospacing="1" w:after="100" w:afterAutospacing="1" w:line="240" w:lineRule="auto"/>
    </w:pPr>
    <w:rPr>
      <w:rFonts w:asciiTheme="majorHAnsi" w:eastAsia="Times New Roman" w:hAnsiTheme="majorHAnsi" w:cs="Times New Roman"/>
      <w:sz w:val="24"/>
      <w:szCs w:val="24"/>
    </w:rPr>
  </w:style>
  <w:style w:type="paragraph" w:customStyle="1" w:styleId="7A5BE45BEFCC5E41A5F69E74C5A4AB451">
    <w:name w:val="7A5BE45BEFCC5E41A5F69E74C5A4AB451"/>
    <w:rsid w:val="0047016E"/>
    <w:pPr>
      <w:spacing w:before="100" w:beforeAutospacing="1" w:after="100" w:afterAutospacing="1" w:line="240" w:lineRule="auto"/>
    </w:pPr>
    <w:rPr>
      <w:rFonts w:asciiTheme="majorHAnsi" w:eastAsia="Times New Roman" w:hAnsiTheme="majorHAnsi" w:cs="Times New Roman"/>
      <w:sz w:val="24"/>
      <w:szCs w:val="24"/>
    </w:rPr>
  </w:style>
  <w:style w:type="paragraph" w:customStyle="1" w:styleId="2D213E713002AD4E8599E1D20888B1B91">
    <w:name w:val="2D213E713002AD4E8599E1D20888B1B91"/>
    <w:rsid w:val="0047016E"/>
    <w:pPr>
      <w:spacing w:before="100" w:beforeAutospacing="1" w:after="100" w:afterAutospacing="1" w:line="240" w:lineRule="auto"/>
    </w:pPr>
    <w:rPr>
      <w:rFonts w:asciiTheme="majorHAnsi" w:eastAsia="Times New Roman" w:hAnsiTheme="majorHAnsi" w:cs="Times New Roman"/>
      <w:sz w:val="24"/>
      <w:szCs w:val="24"/>
    </w:rPr>
  </w:style>
  <w:style w:type="paragraph" w:customStyle="1" w:styleId="AE9C560CED21B247B1C80AF16606CD191">
    <w:name w:val="AE9C560CED21B247B1C80AF16606CD191"/>
    <w:rsid w:val="0047016E"/>
    <w:pPr>
      <w:spacing w:before="100" w:beforeAutospacing="1" w:after="100" w:afterAutospacing="1" w:line="240" w:lineRule="auto"/>
    </w:pPr>
    <w:rPr>
      <w:rFonts w:asciiTheme="majorHAnsi" w:eastAsia="Times New Roman" w:hAnsiTheme="majorHAnsi" w:cs="Times New Roman"/>
      <w:sz w:val="24"/>
      <w:szCs w:val="24"/>
    </w:rPr>
  </w:style>
  <w:style w:type="paragraph" w:customStyle="1" w:styleId="EBFB724D14FF084DB45ECD0DDECE4DF41">
    <w:name w:val="EBFB724D14FF084DB45ECD0DDECE4DF41"/>
    <w:rsid w:val="0047016E"/>
    <w:pPr>
      <w:spacing w:before="100" w:beforeAutospacing="1" w:after="100" w:afterAutospacing="1" w:line="240" w:lineRule="auto"/>
    </w:pPr>
    <w:rPr>
      <w:rFonts w:asciiTheme="majorHAnsi" w:eastAsia="Times New Roman" w:hAnsiTheme="majorHAnsi" w:cs="Times New Roman"/>
      <w:sz w:val="24"/>
      <w:szCs w:val="24"/>
    </w:rPr>
  </w:style>
  <w:style w:type="paragraph" w:customStyle="1" w:styleId="21E6C3140E91468C9D4CCD1B2A5E64C0">
    <w:name w:val="21E6C3140E91468C9D4CCD1B2A5E64C0"/>
    <w:rsid w:val="0047016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5C1E997E1444E6AA5F64181B809536E">
    <w:name w:val="55C1E997E1444E6AA5F64181B809536E"/>
    <w:rsid w:val="0047016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3E982DD9962430B86E7CD0FCB504E9B">
    <w:name w:val="C3E982DD9962430B86E7CD0FCB504E9B"/>
    <w:rsid w:val="0047016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5400997B8B348348073B01780AB1F7E">
    <w:name w:val="F5400997B8B348348073B01780AB1F7E"/>
    <w:rsid w:val="0047016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6C284F5DAB44703A7FF489A35CFADD6">
    <w:name w:val="36C284F5DAB44703A7FF489A35CFADD6"/>
    <w:rsid w:val="0047016E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encoding w:val="macintosh"/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bc5f7bc9-01bf-408b-9c3e-f1a9958c1e1c" xsi:nil="true"/>
    <l92b62fb53e744989b94d77f2fb01ffb xmlns="bc5f7bc9-01bf-408b-9c3e-f1a9958c1e1c">
      <Terms xmlns="http://schemas.microsoft.com/office/infopath/2007/PartnerControls"/>
    </l92b62fb53e744989b94d77f2fb01ffb>
    <h7e79f803afc4106a91b9d4a017a155a xmlns="bc5f7bc9-01bf-408b-9c3e-f1a9958c1e1c">
      <Terms xmlns="http://schemas.microsoft.com/office/infopath/2007/PartnerControls"/>
    </h7e79f803afc4106a91b9d4a017a155a>
    <_ip_UnifiedCompliancePolicyProperties xmlns="http://schemas.microsoft.com/sharepoint/v3" xsi:nil="true"/>
    <l080f6b413204321bc16dfcf9bbcb7a7 xmlns="bc5f7bc9-01bf-408b-9c3e-f1a9958c1e1c">
      <Terms xmlns="http://schemas.microsoft.com/office/infopath/2007/PartnerControls"/>
    </l080f6b413204321bc16dfcf9bbcb7a7>
    <ca488291dec44f209e258097ae2168b4 xmlns="bc5f7bc9-01bf-408b-9c3e-f1a9958c1e1c">
      <Terms xmlns="http://schemas.microsoft.com/office/infopath/2007/PartnerControls"/>
    </ca488291dec44f209e258097ae2168b4>
    <LongTermValue xmlns="bc5f7bc9-01bf-408b-9c3e-f1a9958c1e1c" xsi:nil="true"/>
    <RelevantToPublicEnquiry xmlns="bc5f7bc9-01bf-408b-9c3e-f1a9958c1e1c" xsi:nil="true"/>
    <SharedWithUsers xmlns="bc5f7bc9-01bf-408b-9c3e-f1a9958c1e1c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Barts" ma:contentTypeID="0x0101009F367EAE7C408540953B1C65E3BB354A00AE969DD17DF4D34CB0471D50E3FF0235" ma:contentTypeVersion="20" ma:contentTypeDescription="Create a new document" ma:contentTypeScope="" ma:versionID="849128033e8807f0ccdc996391c3ebf4">
  <xsd:schema xmlns:xsd="http://www.w3.org/2001/XMLSchema" xmlns:xs="http://www.w3.org/2001/XMLSchema" xmlns:p="http://schemas.microsoft.com/office/2006/metadata/properties" xmlns:ns1="http://schemas.microsoft.com/sharepoint/v3" xmlns:ns2="bc5f7bc9-01bf-408b-9c3e-f1a9958c1e1c" xmlns:ns3="3569846d-3f8b-41c8-820d-2ff9739a3570" targetNamespace="http://schemas.microsoft.com/office/2006/metadata/properties" ma:root="true" ma:fieldsID="e4f6629c1c1a984485803ebb7f26e03b" ns1:_="" ns2:_="" ns3:_="">
    <xsd:import namespace="http://schemas.microsoft.com/sharepoint/v3"/>
    <xsd:import namespace="bc5f7bc9-01bf-408b-9c3e-f1a9958c1e1c"/>
    <xsd:import namespace="3569846d-3f8b-41c8-820d-2ff9739a3570"/>
    <xsd:element name="properties">
      <xsd:complexType>
        <xsd:sequence>
          <xsd:element name="documentManagement">
            <xsd:complexType>
              <xsd:all>
                <xsd:element ref="ns2:ca488291dec44f209e258097ae2168b4" minOccurs="0"/>
                <xsd:element ref="ns2:TaxCatchAll" minOccurs="0"/>
                <xsd:element ref="ns2:TaxCatchAllLabel" minOccurs="0"/>
                <xsd:element ref="ns2:h7e79f803afc4106a91b9d4a017a155a" minOccurs="0"/>
                <xsd:element ref="ns2:l080f6b413204321bc16dfcf9bbcb7a7" minOccurs="0"/>
                <xsd:element ref="ns2:l92b62fb53e744989b94d77f2fb01ffb" minOccurs="0"/>
                <xsd:element ref="ns2:LongTermValue" minOccurs="0"/>
                <xsd:element ref="ns2:RelevantToPublicEnquiry" minOccurs="0"/>
                <xsd:element ref="ns3:MediaServiceMetadata" minOccurs="0"/>
                <xsd:element ref="ns3:MediaServiceFastMetadata" minOccurs="0"/>
                <xsd:element ref="ns2:SharedWithUsers" minOccurs="0"/>
                <xsd:element ref="ns2:SharedWithDetails" minOccurs="0"/>
                <xsd:element ref="ns1:_ip_UnifiedCompliancePolicyProperties" minOccurs="0"/>
                <xsd:element ref="ns1:_ip_UnifiedCompliancePolicyUIAction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4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5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5f7bc9-01bf-408b-9c3e-f1a9958c1e1c" elementFormDefault="qualified">
    <xsd:import namespace="http://schemas.microsoft.com/office/2006/documentManagement/types"/>
    <xsd:import namespace="http://schemas.microsoft.com/office/infopath/2007/PartnerControls"/>
    <xsd:element name="ca488291dec44f209e258097ae2168b4" ma:index="8" nillable="true" ma:taxonomy="true" ma:internalName="ca488291dec44f209e258097ae2168b4" ma:taxonomyFieldName="Function" ma:displayName="Function" ma:fieldId="{ca488291-dec4-4f20-9e25-8097ae2168b4}" ma:sspId="2c8d5fda-b97d-42c6-97e2-f76465e161c0" ma:termSetId="0e5fe3c6-3e6a-4d25-9f48-82a655f1599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a554d3aa-446d-4960-9160-c0d0f28354d6}" ma:internalName="TaxCatchAll" ma:showField="CatchAllData" ma:web="bc5f7bc9-01bf-408b-9c3e-f1a9958c1e1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a554d3aa-446d-4960-9160-c0d0f28354d6}" ma:internalName="TaxCatchAllLabel" ma:readOnly="true" ma:showField="CatchAllDataLabel" ma:web="bc5f7bc9-01bf-408b-9c3e-f1a9958c1e1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7e79f803afc4106a91b9d4a017a155a" ma:index="12" nillable="true" ma:taxonomy="true" ma:internalName="h7e79f803afc4106a91b9d4a017a155a" ma:taxonomyFieldName="RecordType" ma:displayName="Record Type" ma:fieldId="{17e79f80-3afc-4106-a91b-9d4a017a155a}" ma:sspId="2c8d5fda-b97d-42c6-97e2-f76465e161c0" ma:termSetId="8bec03bf-b9c7-4cd3-a47c-ffd88ca7f4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080f6b413204321bc16dfcf9bbcb7a7" ma:index="14" nillable="true" ma:taxonomy="true" ma:internalName="l080f6b413204321bc16dfcf9bbcb7a7" ma:taxonomyFieldName="Site" ma:displayName="Site" ma:fieldId="{5080f6b4-1320-4321-bc16-dfcf9bbcb7a7}" ma:sspId="2c8d5fda-b97d-42c6-97e2-f76465e161c0" ma:termSetId="6826bacd-05ab-47a3-aa7f-2aed9b73405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92b62fb53e744989b94d77f2fb01ffb" ma:index="16" nillable="true" ma:taxonomy="true" ma:internalName="l92b62fb53e744989b94d77f2fb01ffb" ma:taxonomyFieldName="SubFunction" ma:displayName="Sub-function" ma:fieldId="{592b62fb-53e7-4498-9b94-d77f2fb01ffb}" ma:sspId="2c8d5fda-b97d-42c6-97e2-f76465e161c0" ma:termSetId="d8308f22-9baf-44c8-be6f-55c9da66520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ongTermValue" ma:index="18" nillable="true" ma:displayName="Long Term Value" ma:internalName="LongTermValue">
      <xsd:simpleType>
        <xsd:restriction base="dms:Boolean"/>
      </xsd:simpleType>
    </xsd:element>
    <xsd:element name="RelevantToPublicEnquiry" ma:index="19" nillable="true" ma:displayName="Relevant to Public Enquiry" ma:internalName="RelevantToPublicEnquiry">
      <xsd:simpleType>
        <xsd:restriction base="dms:Boolean"/>
      </xsd:simpleType>
    </xsd:element>
    <xsd:element name="SharedWithUsers" ma:index="2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69846d-3f8b-41c8-820d-2ff9739a35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2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3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3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548A67-541A-4643-A6C3-032B7130F27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bc5f7bc9-01bf-408b-9c3e-f1a9958c1e1c"/>
  </ds:schemaRefs>
</ds:datastoreItem>
</file>

<file path=customXml/itemProps2.xml><?xml version="1.0" encoding="utf-8"?>
<ds:datastoreItem xmlns:ds="http://schemas.openxmlformats.org/officeDocument/2006/customXml" ds:itemID="{8570C559-01B4-415E-9E78-7B1F9D0586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c5f7bc9-01bf-408b-9c3e-f1a9958c1e1c"/>
    <ds:schemaRef ds:uri="3569846d-3f8b-41c8-820d-2ff9739a357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887C24B-E060-47B8-9FF7-CB3E4C4CDE4A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65397F09-E699-4C30-B1B0-AD02167B4F1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37c354b2-85b0-47f5-b222-07b48d774ee3}" enabled="0" method="" siteId="{37c354b2-85b0-47f5-b222-07b48d774ee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4</Pages>
  <Words>697</Words>
  <Characters>3976</Characters>
  <Application>Microsoft Office Word</Application>
  <DocSecurity>0</DocSecurity>
  <Lines>33</Lines>
  <Paragraphs>9</Paragraphs>
  <ScaleCrop>false</ScaleCrop>
  <Company>Barts Health NHS Trust</Company>
  <LinksUpToDate>false</LinksUpToDate>
  <CharactersWithSpaces>4664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Hoare, Ginette</dc:creator>
  <cp:keywords/>
  <dc:description/>
  <cp:lastModifiedBy>HOARE, Ginette (BARTS HEALTH NHS TRUST)</cp:lastModifiedBy>
  <cp:revision>2</cp:revision>
  <dcterms:created xsi:type="dcterms:W3CDTF">2026-03-02T12:32:00Z</dcterms:created>
  <dcterms:modified xsi:type="dcterms:W3CDTF">2026-03-02T12:32:00Z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0x0101009F367EAE7C408540953B1C65E3BB354A00AE969DD17DF4D34CB0471D50E3FF0235</vt:lpwstr>
  </property>
  <property fmtid="{D5CDD505-2E9C-101B-9397-08002B2CF9AE}" pid="3" name="SubFunction">
    <vt:lpwstr/>
  </property>
  <property fmtid="{D5CDD505-2E9C-101B-9397-08002B2CF9AE}" pid="4" name="Site">
    <vt:lpwstr/>
  </property>
  <property fmtid="{D5CDD505-2E9C-101B-9397-08002B2CF9AE}" pid="5" name="Function">
    <vt:lpwstr/>
  </property>
  <property fmtid="{D5CDD505-2E9C-101B-9397-08002B2CF9AE}" pid="6" name="RecordType">
    <vt:lpwstr/>
  </property>
</Properties>
</file>